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45438" y="2973851"/>
            <a:ext cx="14913862" cy="5180964"/>
          </a:xfrm>
          <a:prstGeom prst="rect">
            <a:avLst/>
          </a:prstGeom>
        </p:spPr>
        <p:txBody>
          <a:bodyPr anchor="t" rtlCol="false" tIns="0" lIns="0" bIns="0" rIns="0">
            <a:spAutoFit/>
          </a:bodyPr>
          <a:lstStyle/>
          <a:p>
            <a:pPr>
              <a:lnSpc>
                <a:spcPts val="19579"/>
              </a:lnSpc>
            </a:pPr>
            <a:r>
              <a:rPr lang="en-US" sz="21999">
                <a:solidFill>
                  <a:srgbClr val="000000"/>
                </a:solidFill>
                <a:latin typeface="DM Sans"/>
              </a:rPr>
              <a:t>LOAN APPROVAL</a:t>
            </a:r>
          </a:p>
        </p:txBody>
      </p:sp>
      <p:sp>
        <p:nvSpPr>
          <p:cNvPr name="AutoShape 3" id="3"/>
          <p:cNvSpPr/>
          <p:nvPr/>
        </p:nvSpPr>
        <p:spPr>
          <a:xfrm flipH="true" flipV="true">
            <a:off x="2345438" y="1565979"/>
            <a:ext cx="1632016" cy="0"/>
          </a:xfrm>
          <a:prstGeom prst="line">
            <a:avLst/>
          </a:prstGeom>
          <a:ln cap="flat" w="190500">
            <a:solidFill>
              <a:srgbClr val="000000"/>
            </a:solidFill>
            <a:prstDash val="solid"/>
            <a:headEnd type="none" len="sm" w="sm"/>
            <a:tailEnd type="none" len="sm" w="sm"/>
          </a:ln>
        </p:spPr>
      </p:sp>
      <p:sp>
        <p:nvSpPr>
          <p:cNvPr name="AutoShape 4" id="4"/>
          <p:cNvSpPr/>
          <p:nvPr/>
        </p:nvSpPr>
        <p:spPr>
          <a:xfrm>
            <a:off x="17164050" y="8810213"/>
            <a:ext cx="0" cy="1632016"/>
          </a:xfrm>
          <a:prstGeom prst="line">
            <a:avLst/>
          </a:prstGeom>
          <a:ln cap="flat" w="190500">
            <a:solidFill>
              <a:srgbClr val="000000"/>
            </a:solidFill>
            <a:prstDash val="solid"/>
            <a:headEnd type="none" len="sm" w="sm"/>
            <a:tailEnd type="none" len="sm" w="sm"/>
          </a:ln>
        </p:spPr>
      </p:sp>
      <p:sp>
        <p:nvSpPr>
          <p:cNvPr name="TextBox 5" id="5"/>
          <p:cNvSpPr txBox="true"/>
          <p:nvPr/>
        </p:nvSpPr>
        <p:spPr>
          <a:xfrm rot="0">
            <a:off x="2345438" y="689864"/>
            <a:ext cx="4000048" cy="338836"/>
          </a:xfrm>
          <a:prstGeom prst="rect">
            <a:avLst/>
          </a:prstGeom>
        </p:spPr>
        <p:txBody>
          <a:bodyPr anchor="t" rtlCol="false" tIns="0" lIns="0" bIns="0" rIns="0">
            <a:spAutoFit/>
          </a:bodyPr>
          <a:lstStyle/>
          <a:p>
            <a:pPr>
              <a:lnSpc>
                <a:spcPts val="2491"/>
              </a:lnSpc>
            </a:pPr>
            <a:r>
              <a:rPr lang="en-US" sz="2799">
                <a:solidFill>
                  <a:srgbClr val="000000"/>
                </a:solidFill>
                <a:latin typeface="DM Sans Bold"/>
              </a:rPr>
              <a:t>CAPSTONE PROJECT</a:t>
            </a:r>
          </a:p>
        </p:txBody>
      </p:sp>
      <p:sp>
        <p:nvSpPr>
          <p:cNvPr name="TextBox 6" id="6"/>
          <p:cNvSpPr txBox="true"/>
          <p:nvPr/>
        </p:nvSpPr>
        <p:spPr>
          <a:xfrm rot="0">
            <a:off x="619372" y="9305925"/>
            <a:ext cx="1630816" cy="520741"/>
          </a:xfrm>
          <a:prstGeom prst="rect">
            <a:avLst/>
          </a:prstGeom>
        </p:spPr>
        <p:txBody>
          <a:bodyPr anchor="t" rtlCol="false" tIns="0" lIns="0" bIns="0" rIns="0">
            <a:spAutoFit/>
          </a:bodyPr>
          <a:lstStyle/>
          <a:p>
            <a:pPr algn="ctr">
              <a:lnSpc>
                <a:spcPts val="4058"/>
              </a:lnSpc>
              <a:spcBef>
                <a:spcPct val="0"/>
              </a:spcBef>
            </a:pPr>
            <a:r>
              <a:rPr lang="en-US" sz="3792">
                <a:solidFill>
                  <a:srgbClr val="000000"/>
                </a:solidFill>
                <a:latin typeface="DM Sans Bold"/>
              </a:rPr>
              <a:t>CHUBB</a:t>
            </a:r>
          </a:p>
        </p:txBody>
      </p:sp>
      <p:sp>
        <p:nvSpPr>
          <p:cNvPr name="TextBox 7" id="7"/>
          <p:cNvSpPr txBox="true"/>
          <p:nvPr/>
        </p:nvSpPr>
        <p:spPr>
          <a:xfrm rot="0">
            <a:off x="11749393" y="8240540"/>
            <a:ext cx="4610074" cy="338836"/>
          </a:xfrm>
          <a:prstGeom prst="rect">
            <a:avLst/>
          </a:prstGeom>
        </p:spPr>
        <p:txBody>
          <a:bodyPr anchor="t" rtlCol="false" tIns="0" lIns="0" bIns="0" rIns="0">
            <a:spAutoFit/>
          </a:bodyPr>
          <a:lstStyle/>
          <a:p>
            <a:pPr>
              <a:lnSpc>
                <a:spcPts val="2491"/>
              </a:lnSpc>
            </a:pPr>
            <a:r>
              <a:rPr lang="en-US" sz="2799">
                <a:solidFill>
                  <a:srgbClr val="000000"/>
                </a:solidFill>
                <a:latin typeface="DM Sans Bold"/>
              </a:rPr>
              <a:t>BY - RITHESH KUNCHAKURI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43595" y="2092941"/>
            <a:ext cx="0" cy="1006565"/>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2344894" y="3099507"/>
            <a:ext cx="13470554" cy="6926719"/>
          </a:xfrm>
          <a:custGeom>
            <a:avLst/>
            <a:gdLst/>
            <a:ahLst/>
            <a:cxnLst/>
            <a:rect r="r" b="b" t="t" l="l"/>
            <a:pathLst>
              <a:path h="6926719" w="13470554">
                <a:moveTo>
                  <a:pt x="0" y="0"/>
                </a:moveTo>
                <a:lnTo>
                  <a:pt x="13470555" y="0"/>
                </a:lnTo>
                <a:lnTo>
                  <a:pt x="13470555" y="6926719"/>
                </a:lnTo>
                <a:lnTo>
                  <a:pt x="0" y="6926719"/>
                </a:lnTo>
                <a:lnTo>
                  <a:pt x="0" y="0"/>
                </a:lnTo>
                <a:close/>
              </a:path>
            </a:pathLst>
          </a:custGeom>
          <a:blipFill>
            <a:blip r:embed="rId2"/>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DIMENSION - 1</a:t>
            </a:r>
          </a:p>
        </p:txBody>
      </p:sp>
      <p:sp>
        <p:nvSpPr>
          <p:cNvPr name="TextBox 5" id="5"/>
          <p:cNvSpPr txBox="true"/>
          <p:nvPr/>
        </p:nvSpPr>
        <p:spPr>
          <a:xfrm rot="0">
            <a:off x="1379764" y="2121516"/>
            <a:ext cx="2831902" cy="346075"/>
          </a:xfrm>
          <a:prstGeom prst="rect">
            <a:avLst/>
          </a:prstGeom>
        </p:spPr>
        <p:txBody>
          <a:bodyPr anchor="t" rtlCol="false" tIns="0" lIns="0" bIns="0" rIns="0">
            <a:spAutoFit/>
          </a:bodyPr>
          <a:lstStyle/>
          <a:p>
            <a:pPr algn="ctr">
              <a:lnSpc>
                <a:spcPts val="2674"/>
              </a:lnSpc>
              <a:spcBef>
                <a:spcPct val="0"/>
              </a:spcBef>
            </a:pPr>
            <a:r>
              <a:rPr lang="en-US" sz="2499">
                <a:solidFill>
                  <a:srgbClr val="8338EC"/>
                </a:solidFill>
                <a:latin typeface="DM Sans Bold"/>
              </a:rPr>
              <a:t>DIM_Loan_Details</a:t>
            </a:r>
          </a:p>
        </p:txBody>
      </p:sp>
      <p:sp>
        <p:nvSpPr>
          <p:cNvPr name="TextBox 6" id="6"/>
          <p:cNvSpPr txBox="true"/>
          <p:nvPr/>
        </p:nvSpPr>
        <p:spPr>
          <a:xfrm rot="0">
            <a:off x="1379764" y="2753432"/>
            <a:ext cx="8143429" cy="346075"/>
          </a:xfrm>
          <a:prstGeom prst="rect">
            <a:avLst/>
          </a:prstGeom>
        </p:spPr>
        <p:txBody>
          <a:bodyPr anchor="t" rtlCol="false" tIns="0" lIns="0" bIns="0" rIns="0">
            <a:spAutoFit/>
          </a:bodyPr>
          <a:lstStyle/>
          <a:p>
            <a:pPr algn="ctr">
              <a:lnSpc>
                <a:spcPts val="2674"/>
              </a:lnSpc>
              <a:spcBef>
                <a:spcPct val="0"/>
              </a:spcBef>
            </a:pPr>
            <a:r>
              <a:rPr lang="en-US" sz="2499">
                <a:solidFill>
                  <a:srgbClr val="000000"/>
                </a:solidFill>
                <a:latin typeface="DM Sans Bold"/>
              </a:rPr>
              <a:t>It is a dimension table storing loan-related attributes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43595" y="2092941"/>
            <a:ext cx="0" cy="1006565"/>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228135" y="3356682"/>
            <a:ext cx="15698412" cy="6611952"/>
          </a:xfrm>
          <a:custGeom>
            <a:avLst/>
            <a:gdLst/>
            <a:ahLst/>
            <a:cxnLst/>
            <a:rect r="r" b="b" t="t" l="l"/>
            <a:pathLst>
              <a:path h="6611952" w="15698412">
                <a:moveTo>
                  <a:pt x="0" y="0"/>
                </a:moveTo>
                <a:lnTo>
                  <a:pt x="15698412" y="0"/>
                </a:lnTo>
                <a:lnTo>
                  <a:pt x="15698412" y="6611951"/>
                </a:lnTo>
                <a:lnTo>
                  <a:pt x="0" y="6611951"/>
                </a:lnTo>
                <a:lnTo>
                  <a:pt x="0" y="0"/>
                </a:lnTo>
                <a:close/>
              </a:path>
            </a:pathLst>
          </a:custGeom>
          <a:blipFill>
            <a:blip r:embed="rId2"/>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DIMENSION - 2</a:t>
            </a:r>
          </a:p>
        </p:txBody>
      </p:sp>
      <p:sp>
        <p:nvSpPr>
          <p:cNvPr name="TextBox 5" id="5"/>
          <p:cNvSpPr txBox="true"/>
          <p:nvPr/>
        </p:nvSpPr>
        <p:spPr>
          <a:xfrm rot="0">
            <a:off x="1382591" y="2121516"/>
            <a:ext cx="2845296" cy="346075"/>
          </a:xfrm>
          <a:prstGeom prst="rect">
            <a:avLst/>
          </a:prstGeom>
        </p:spPr>
        <p:txBody>
          <a:bodyPr anchor="t" rtlCol="false" tIns="0" lIns="0" bIns="0" rIns="0">
            <a:spAutoFit/>
          </a:bodyPr>
          <a:lstStyle/>
          <a:p>
            <a:pPr algn="ctr">
              <a:lnSpc>
                <a:spcPts val="2674"/>
              </a:lnSpc>
              <a:spcBef>
                <a:spcPct val="0"/>
              </a:spcBef>
            </a:pPr>
            <a:r>
              <a:rPr lang="en-US" sz="2499">
                <a:solidFill>
                  <a:srgbClr val="8338EC"/>
                </a:solidFill>
                <a:latin typeface="DM Sans Bold"/>
              </a:rPr>
              <a:t>DIM_Bank_Details</a:t>
            </a:r>
          </a:p>
        </p:txBody>
      </p:sp>
      <p:sp>
        <p:nvSpPr>
          <p:cNvPr name="TextBox 6" id="6"/>
          <p:cNvSpPr txBox="true"/>
          <p:nvPr/>
        </p:nvSpPr>
        <p:spPr>
          <a:xfrm rot="0">
            <a:off x="1392116" y="2753432"/>
            <a:ext cx="8249543" cy="346075"/>
          </a:xfrm>
          <a:prstGeom prst="rect">
            <a:avLst/>
          </a:prstGeom>
        </p:spPr>
        <p:txBody>
          <a:bodyPr anchor="t" rtlCol="false" tIns="0" lIns="0" bIns="0" rIns="0">
            <a:spAutoFit/>
          </a:bodyPr>
          <a:lstStyle/>
          <a:p>
            <a:pPr algn="ctr">
              <a:lnSpc>
                <a:spcPts val="2674"/>
              </a:lnSpc>
              <a:spcBef>
                <a:spcPct val="0"/>
              </a:spcBef>
            </a:pPr>
            <a:r>
              <a:rPr lang="en-US" sz="2499">
                <a:solidFill>
                  <a:srgbClr val="000000"/>
                </a:solidFill>
                <a:latin typeface="DM Sans Bold"/>
              </a:rPr>
              <a:t>It is a dimension table storing Bank-related attributes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43595" y="2092941"/>
            <a:ext cx="0" cy="1006565"/>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028700" y="3626474"/>
            <a:ext cx="16546665" cy="4467911"/>
          </a:xfrm>
          <a:custGeom>
            <a:avLst/>
            <a:gdLst/>
            <a:ahLst/>
            <a:cxnLst/>
            <a:rect r="r" b="b" t="t" l="l"/>
            <a:pathLst>
              <a:path h="4467911" w="16546665">
                <a:moveTo>
                  <a:pt x="0" y="0"/>
                </a:moveTo>
                <a:lnTo>
                  <a:pt x="16546665" y="0"/>
                </a:lnTo>
                <a:lnTo>
                  <a:pt x="16546665" y="4467910"/>
                </a:lnTo>
                <a:lnTo>
                  <a:pt x="0" y="4467910"/>
                </a:lnTo>
                <a:lnTo>
                  <a:pt x="0" y="0"/>
                </a:lnTo>
                <a:close/>
              </a:path>
            </a:pathLst>
          </a:custGeom>
          <a:blipFill>
            <a:blip r:embed="rId2"/>
            <a:stretch>
              <a:fillRect l="0" t="0" r="0" b="-15308"/>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DIMENSION - 3</a:t>
            </a:r>
          </a:p>
        </p:txBody>
      </p:sp>
      <p:sp>
        <p:nvSpPr>
          <p:cNvPr name="TextBox 5" id="5"/>
          <p:cNvSpPr txBox="true"/>
          <p:nvPr/>
        </p:nvSpPr>
        <p:spPr>
          <a:xfrm rot="0">
            <a:off x="1370239" y="2121516"/>
            <a:ext cx="1635919" cy="346075"/>
          </a:xfrm>
          <a:prstGeom prst="rect">
            <a:avLst/>
          </a:prstGeom>
        </p:spPr>
        <p:txBody>
          <a:bodyPr anchor="t" rtlCol="false" tIns="0" lIns="0" bIns="0" rIns="0">
            <a:spAutoFit/>
          </a:bodyPr>
          <a:lstStyle/>
          <a:p>
            <a:pPr algn="ctr">
              <a:lnSpc>
                <a:spcPts val="2674"/>
              </a:lnSpc>
              <a:spcBef>
                <a:spcPct val="0"/>
              </a:spcBef>
            </a:pPr>
            <a:r>
              <a:rPr lang="en-US" sz="2499">
                <a:solidFill>
                  <a:srgbClr val="8338EC"/>
                </a:solidFill>
                <a:latin typeface="DM Sans Bold"/>
              </a:rPr>
              <a:t>DIM_State</a:t>
            </a:r>
          </a:p>
        </p:txBody>
      </p:sp>
      <p:sp>
        <p:nvSpPr>
          <p:cNvPr name="TextBox 6" id="6"/>
          <p:cNvSpPr txBox="true"/>
          <p:nvPr/>
        </p:nvSpPr>
        <p:spPr>
          <a:xfrm rot="0">
            <a:off x="1370239" y="2734382"/>
            <a:ext cx="10194280" cy="346075"/>
          </a:xfrm>
          <a:prstGeom prst="rect">
            <a:avLst/>
          </a:prstGeom>
        </p:spPr>
        <p:txBody>
          <a:bodyPr anchor="t" rtlCol="false" tIns="0" lIns="0" bIns="0" rIns="0">
            <a:spAutoFit/>
          </a:bodyPr>
          <a:lstStyle/>
          <a:p>
            <a:pPr algn="ctr">
              <a:lnSpc>
                <a:spcPts val="2674"/>
              </a:lnSpc>
              <a:spcBef>
                <a:spcPct val="0"/>
              </a:spcBef>
            </a:pPr>
            <a:r>
              <a:rPr lang="en-US" sz="2499">
                <a:solidFill>
                  <a:srgbClr val="000000"/>
                </a:solidFill>
                <a:latin typeface="DM Sans Bold"/>
              </a:rPr>
              <a:t>It is a dimension table storing state and location related attributes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000000"/>
                </a:solidFill>
                <a:latin typeface="DM Sans Bold"/>
              </a:rPr>
              <a:t>1</a:t>
            </a:r>
          </a:p>
        </p:txBody>
      </p:sp>
      <p:sp>
        <p:nvSpPr>
          <p:cNvPr name="TextBox 3" id="3"/>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rPr>
              <a:t>FACT TABLE</a:t>
            </a:r>
          </a:p>
        </p:txBody>
      </p:sp>
      <p:sp>
        <p:nvSpPr>
          <p:cNvPr name="AutoShape 4" id="4"/>
          <p:cNvSpPr/>
          <p:nvPr/>
        </p:nvSpPr>
        <p:spPr>
          <a:xfrm flipV="true">
            <a:off x="1028700" y="1123950"/>
            <a:ext cx="1006565" cy="0"/>
          </a:xfrm>
          <a:prstGeom prst="line">
            <a:avLst/>
          </a:prstGeom>
          <a:ln cap="flat" w="190500">
            <a:solidFill>
              <a:srgbClr val="000000"/>
            </a:solidFill>
            <a:prstDash val="solid"/>
            <a:headEnd type="none" len="sm" w="sm"/>
            <a:tailEnd type="none" len="sm" w="sm"/>
          </a:ln>
        </p:spPr>
      </p:sp>
      <p:sp>
        <p:nvSpPr>
          <p:cNvPr name="Freeform 5" id="5"/>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3450" y="2287501"/>
            <a:ext cx="0" cy="1006565"/>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028700" y="4232843"/>
            <a:ext cx="16546665" cy="4467911"/>
          </a:xfrm>
          <a:custGeom>
            <a:avLst/>
            <a:gdLst/>
            <a:ahLst/>
            <a:cxnLst/>
            <a:rect r="r" b="b" t="t" l="l"/>
            <a:pathLst>
              <a:path h="4467911" w="16546665">
                <a:moveTo>
                  <a:pt x="0" y="0"/>
                </a:moveTo>
                <a:lnTo>
                  <a:pt x="16546665" y="0"/>
                </a:lnTo>
                <a:lnTo>
                  <a:pt x="16546665" y="4467911"/>
                </a:lnTo>
                <a:lnTo>
                  <a:pt x="0" y="4467911"/>
                </a:lnTo>
                <a:lnTo>
                  <a:pt x="0" y="0"/>
                </a:lnTo>
                <a:close/>
              </a:path>
            </a:pathLst>
          </a:custGeom>
          <a:blipFill>
            <a:blip r:embed="rId2"/>
            <a:stretch>
              <a:fillRect l="0" t="0" r="0" b="-15308"/>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FACT TABLE</a:t>
            </a:r>
          </a:p>
        </p:txBody>
      </p:sp>
      <p:sp>
        <p:nvSpPr>
          <p:cNvPr name="TextBox 5" id="5"/>
          <p:cNvSpPr txBox="true"/>
          <p:nvPr/>
        </p:nvSpPr>
        <p:spPr>
          <a:xfrm rot="0">
            <a:off x="1337571" y="2249491"/>
            <a:ext cx="884486" cy="368427"/>
          </a:xfrm>
          <a:prstGeom prst="rect">
            <a:avLst/>
          </a:prstGeom>
        </p:spPr>
        <p:txBody>
          <a:bodyPr anchor="t" rtlCol="false" tIns="0" lIns="0" bIns="0" rIns="0">
            <a:spAutoFit/>
          </a:bodyPr>
          <a:lstStyle/>
          <a:p>
            <a:pPr algn="ctr">
              <a:lnSpc>
                <a:spcPts val="2888"/>
              </a:lnSpc>
              <a:spcBef>
                <a:spcPct val="0"/>
              </a:spcBef>
            </a:pPr>
            <a:r>
              <a:rPr lang="en-US" sz="2699">
                <a:solidFill>
                  <a:srgbClr val="8338EC"/>
                </a:solidFill>
                <a:latin typeface="DM Sans Bold"/>
              </a:rPr>
              <a:t>FACT</a:t>
            </a:r>
          </a:p>
        </p:txBody>
      </p:sp>
      <p:sp>
        <p:nvSpPr>
          <p:cNvPr name="TextBox 6" id="6"/>
          <p:cNvSpPr txBox="true"/>
          <p:nvPr/>
        </p:nvSpPr>
        <p:spPr>
          <a:xfrm rot="0">
            <a:off x="1337571" y="2714089"/>
            <a:ext cx="10010740" cy="579977"/>
          </a:xfrm>
          <a:prstGeom prst="rect">
            <a:avLst/>
          </a:prstGeom>
        </p:spPr>
        <p:txBody>
          <a:bodyPr anchor="t" rtlCol="false" tIns="0" lIns="0" bIns="0" rIns="0">
            <a:spAutoFit/>
          </a:bodyPr>
          <a:lstStyle/>
          <a:p>
            <a:pPr>
              <a:lnSpc>
                <a:spcPts val="2263"/>
              </a:lnSpc>
              <a:spcBef>
                <a:spcPct val="0"/>
              </a:spcBef>
            </a:pPr>
            <a:r>
              <a:rPr lang="en-US" sz="2115">
                <a:solidFill>
                  <a:srgbClr val="000000"/>
                </a:solidFill>
                <a:latin typeface="DM Sans Bold"/>
              </a:rPr>
              <a:t>A fact table stores (Majors) quantitative data for analysis in data warehousing, surrounded by dimension tables, facilitating business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700" y="1123950"/>
            <a:ext cx="1006565" cy="0"/>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4443" y="3413257"/>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a:rPr>
              <a:t> ORKFLOW</a:t>
            </a:r>
          </a:p>
        </p:txBody>
      </p:sp>
      <p:sp>
        <p:nvSpPr>
          <p:cNvPr name="Freeform 5" id="5"/>
          <p:cNvSpPr/>
          <p:nvPr/>
        </p:nvSpPr>
        <p:spPr>
          <a:xfrm flipH="false" flipV="false" rot="0">
            <a:off x="5590245" y="3329735"/>
            <a:ext cx="827861" cy="815125"/>
          </a:xfrm>
          <a:custGeom>
            <a:avLst/>
            <a:gdLst/>
            <a:ahLst/>
            <a:cxnLst/>
            <a:rect r="r" b="b" t="t" l="l"/>
            <a:pathLst>
              <a:path h="815125" w="827861">
                <a:moveTo>
                  <a:pt x="0" y="0"/>
                </a:moveTo>
                <a:lnTo>
                  <a:pt x="827862" y="0"/>
                </a:lnTo>
                <a:lnTo>
                  <a:pt x="827862" y="815125"/>
                </a:lnTo>
                <a:lnTo>
                  <a:pt x="0" y="815125"/>
                </a:lnTo>
                <a:lnTo>
                  <a:pt x="0" y="0"/>
                </a:lnTo>
                <a:close/>
              </a:path>
            </a:pathLst>
          </a:custGeom>
          <a:blipFill>
            <a:blip r:embed="rId4"/>
            <a:stretch>
              <a:fillRect l="0" t="0" r="0" b="0"/>
            </a:stretch>
          </a:blipFill>
        </p:spPr>
      </p:sp>
      <p:sp>
        <p:nvSpPr>
          <p:cNvPr name="TextBox 6" id="6"/>
          <p:cNvSpPr txBox="true"/>
          <p:nvPr/>
        </p:nvSpPr>
        <p:spPr>
          <a:xfrm rot="0">
            <a:off x="3165948" y="4832307"/>
            <a:ext cx="12424178" cy="1152016"/>
          </a:xfrm>
          <a:prstGeom prst="rect">
            <a:avLst/>
          </a:prstGeom>
        </p:spPr>
        <p:txBody>
          <a:bodyPr anchor="t" rtlCol="false" tIns="0" lIns="0" bIns="0" rIns="0">
            <a:spAutoFit/>
          </a:bodyPr>
          <a:lstStyle/>
          <a:p>
            <a:pPr>
              <a:lnSpc>
                <a:spcPts val="3053"/>
              </a:lnSpc>
              <a:spcBef>
                <a:spcPct val="0"/>
              </a:spcBef>
            </a:pPr>
            <a:r>
              <a:rPr lang="en-US" sz="2853">
                <a:solidFill>
                  <a:srgbClr val="000000"/>
                </a:solidFill>
                <a:latin typeface="DM Sans Bold"/>
              </a:rPr>
              <a:t>Informatica Workflow is a sequence of tasks to </a:t>
            </a:r>
            <a:r>
              <a:rPr lang="en-US" sz="2853">
                <a:solidFill>
                  <a:srgbClr val="F68953"/>
                </a:solidFill>
                <a:latin typeface="DM Sans Bold"/>
              </a:rPr>
              <a:t>process</a:t>
            </a:r>
            <a:r>
              <a:rPr lang="en-US" sz="2853">
                <a:solidFill>
                  <a:srgbClr val="000000"/>
                </a:solidFill>
                <a:latin typeface="DM Sans Bold"/>
              </a:rPr>
              <a:t>, </a:t>
            </a:r>
            <a:r>
              <a:rPr lang="en-US" sz="2853">
                <a:solidFill>
                  <a:srgbClr val="C7C805"/>
                </a:solidFill>
                <a:latin typeface="DM Sans Bold"/>
              </a:rPr>
              <a:t>transform</a:t>
            </a:r>
            <a:r>
              <a:rPr lang="en-US" sz="2853">
                <a:solidFill>
                  <a:srgbClr val="000000"/>
                </a:solidFill>
                <a:latin typeface="DM Sans Bold"/>
              </a:rPr>
              <a:t>, and </a:t>
            </a:r>
            <a:r>
              <a:rPr lang="en-US" sz="2853">
                <a:solidFill>
                  <a:srgbClr val="4BB35D"/>
                </a:solidFill>
                <a:latin typeface="DM Sans Bold"/>
              </a:rPr>
              <a:t>integrate </a:t>
            </a:r>
            <a:r>
              <a:rPr lang="en-US" sz="2853">
                <a:solidFill>
                  <a:srgbClr val="000000"/>
                </a:solidFill>
                <a:latin typeface="DM Sans Bold"/>
              </a:rPr>
              <a:t>data between applications, databases, or data warehouses.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933450" y="2223011"/>
            <a:ext cx="0" cy="1570419"/>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4831971" y="5637794"/>
            <a:ext cx="8310470" cy="3107116"/>
          </a:xfrm>
          <a:custGeom>
            <a:avLst/>
            <a:gdLst/>
            <a:ahLst/>
            <a:cxnLst/>
            <a:rect r="r" b="b" t="t" l="l"/>
            <a:pathLst>
              <a:path h="3107116" w="8310470">
                <a:moveTo>
                  <a:pt x="0" y="0"/>
                </a:moveTo>
                <a:lnTo>
                  <a:pt x="8310471" y="0"/>
                </a:lnTo>
                <a:lnTo>
                  <a:pt x="8310471" y="3107115"/>
                </a:lnTo>
                <a:lnTo>
                  <a:pt x="0" y="3107115"/>
                </a:lnTo>
                <a:lnTo>
                  <a:pt x="0" y="0"/>
                </a:lnTo>
                <a:close/>
              </a:path>
            </a:pathLst>
          </a:custGeom>
          <a:blipFill>
            <a:blip r:embed="rId2"/>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WORKFLOW - 1</a:t>
            </a:r>
          </a:p>
        </p:txBody>
      </p:sp>
      <p:sp>
        <p:nvSpPr>
          <p:cNvPr name="TextBox 5" id="5"/>
          <p:cNvSpPr txBox="true"/>
          <p:nvPr/>
        </p:nvSpPr>
        <p:spPr>
          <a:xfrm rot="0">
            <a:off x="1028700" y="2212504"/>
            <a:ext cx="4261740" cy="368427"/>
          </a:xfrm>
          <a:prstGeom prst="rect">
            <a:avLst/>
          </a:prstGeom>
        </p:spPr>
        <p:txBody>
          <a:bodyPr anchor="t" rtlCol="false" tIns="0" lIns="0" bIns="0" rIns="0">
            <a:spAutoFit/>
          </a:bodyPr>
          <a:lstStyle/>
          <a:p>
            <a:pPr algn="ctr">
              <a:lnSpc>
                <a:spcPts val="2888"/>
              </a:lnSpc>
              <a:spcBef>
                <a:spcPct val="0"/>
              </a:spcBef>
            </a:pPr>
            <a:r>
              <a:rPr lang="en-US" sz="2699">
                <a:solidFill>
                  <a:srgbClr val="8338EC"/>
                </a:solidFill>
                <a:latin typeface="DM Sans Bold"/>
              </a:rPr>
              <a:t>wf_Capstone_Staging</a:t>
            </a:r>
          </a:p>
        </p:txBody>
      </p:sp>
      <p:sp>
        <p:nvSpPr>
          <p:cNvPr name="TextBox 6" id="6"/>
          <p:cNvSpPr txBox="true"/>
          <p:nvPr/>
        </p:nvSpPr>
        <p:spPr>
          <a:xfrm rot="0">
            <a:off x="1348209" y="2823277"/>
            <a:ext cx="12028270" cy="970153"/>
          </a:xfrm>
          <a:prstGeom prst="rect">
            <a:avLst/>
          </a:prstGeom>
        </p:spPr>
        <p:txBody>
          <a:bodyPr anchor="t" rtlCol="false" tIns="0" lIns="0" bIns="0" rIns="0">
            <a:spAutoFit/>
          </a:bodyPr>
          <a:lstStyle/>
          <a:p>
            <a:pPr>
              <a:lnSpc>
                <a:spcPts val="2565"/>
              </a:lnSpc>
              <a:spcBef>
                <a:spcPct val="0"/>
              </a:spcBef>
            </a:pPr>
            <a:r>
              <a:rPr lang="en-US" sz="2397">
                <a:solidFill>
                  <a:srgbClr val="000000"/>
                </a:solidFill>
                <a:latin typeface="DM Sans Bold"/>
              </a:rPr>
              <a:t>The staging workflow in Informatica includes a session (s_mC_Staging) that executes a mapping (mc_Staging), depicting data transfer and transformation processes between source and target systems.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933450" y="2223011"/>
            <a:ext cx="0" cy="1570419"/>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3790669" y="4469747"/>
            <a:ext cx="10146010" cy="4682774"/>
          </a:xfrm>
          <a:custGeom>
            <a:avLst/>
            <a:gdLst/>
            <a:ahLst/>
            <a:cxnLst/>
            <a:rect r="r" b="b" t="t" l="l"/>
            <a:pathLst>
              <a:path h="4682774" w="10146010">
                <a:moveTo>
                  <a:pt x="0" y="0"/>
                </a:moveTo>
                <a:lnTo>
                  <a:pt x="10146010" y="0"/>
                </a:lnTo>
                <a:lnTo>
                  <a:pt x="10146010" y="4682774"/>
                </a:lnTo>
                <a:lnTo>
                  <a:pt x="0" y="4682774"/>
                </a:lnTo>
                <a:lnTo>
                  <a:pt x="0" y="0"/>
                </a:lnTo>
                <a:close/>
              </a:path>
            </a:pathLst>
          </a:custGeom>
          <a:blipFill>
            <a:blip r:embed="rId2"/>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WORKFLOW - 2</a:t>
            </a:r>
          </a:p>
        </p:txBody>
      </p:sp>
      <p:sp>
        <p:nvSpPr>
          <p:cNvPr name="TextBox 5" id="5"/>
          <p:cNvSpPr txBox="true"/>
          <p:nvPr/>
        </p:nvSpPr>
        <p:spPr>
          <a:xfrm rot="0">
            <a:off x="1028700" y="2280680"/>
            <a:ext cx="5208527" cy="368427"/>
          </a:xfrm>
          <a:prstGeom prst="rect">
            <a:avLst/>
          </a:prstGeom>
        </p:spPr>
        <p:txBody>
          <a:bodyPr anchor="t" rtlCol="false" tIns="0" lIns="0" bIns="0" rIns="0">
            <a:spAutoFit/>
          </a:bodyPr>
          <a:lstStyle/>
          <a:p>
            <a:pPr algn="ctr">
              <a:lnSpc>
                <a:spcPts val="2888"/>
              </a:lnSpc>
              <a:spcBef>
                <a:spcPct val="0"/>
              </a:spcBef>
            </a:pPr>
            <a:r>
              <a:rPr lang="en-US" sz="2699">
                <a:solidFill>
                  <a:srgbClr val="8338EC"/>
                </a:solidFill>
                <a:latin typeface="DM Sans Bold"/>
              </a:rPr>
              <a:t>wf_Capstone_DIMENSIONS</a:t>
            </a:r>
          </a:p>
        </p:txBody>
      </p:sp>
      <p:sp>
        <p:nvSpPr>
          <p:cNvPr name="TextBox 6" id="6"/>
          <p:cNvSpPr txBox="true"/>
          <p:nvPr/>
        </p:nvSpPr>
        <p:spPr>
          <a:xfrm rot="0">
            <a:off x="1337571" y="3005434"/>
            <a:ext cx="10808204" cy="640118"/>
          </a:xfrm>
          <a:prstGeom prst="rect">
            <a:avLst/>
          </a:prstGeom>
        </p:spPr>
        <p:txBody>
          <a:bodyPr anchor="t" rtlCol="false" tIns="0" lIns="0" bIns="0" rIns="0">
            <a:spAutoFit/>
          </a:bodyPr>
          <a:lstStyle/>
          <a:p>
            <a:pPr>
              <a:lnSpc>
                <a:spcPts val="2526"/>
              </a:lnSpc>
              <a:spcBef>
                <a:spcPct val="0"/>
              </a:spcBef>
            </a:pPr>
            <a:r>
              <a:rPr lang="en-US" sz="2361">
                <a:solidFill>
                  <a:srgbClr val="000000"/>
                </a:solidFill>
                <a:latin typeface="DM Sans Bold"/>
              </a:rPr>
              <a:t>The dimensions workflow in Informatica includes THREE sessions (s_mC_DIM_Bank_Details, s_mC_DIM_Loan_Details, s_mC_DIM_State)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933450" y="2223011"/>
            <a:ext cx="0" cy="1570419"/>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3638005" y="4707431"/>
            <a:ext cx="11406608" cy="4786946"/>
          </a:xfrm>
          <a:custGeom>
            <a:avLst/>
            <a:gdLst/>
            <a:ahLst/>
            <a:cxnLst/>
            <a:rect r="r" b="b" t="t" l="l"/>
            <a:pathLst>
              <a:path h="4786946" w="11406608">
                <a:moveTo>
                  <a:pt x="0" y="0"/>
                </a:moveTo>
                <a:lnTo>
                  <a:pt x="11406607" y="0"/>
                </a:lnTo>
                <a:lnTo>
                  <a:pt x="11406607" y="4786946"/>
                </a:lnTo>
                <a:lnTo>
                  <a:pt x="0" y="4786946"/>
                </a:lnTo>
                <a:lnTo>
                  <a:pt x="0" y="0"/>
                </a:lnTo>
                <a:close/>
              </a:path>
            </a:pathLst>
          </a:custGeom>
          <a:blipFill>
            <a:blip r:embed="rId2"/>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WORKFLOW - 3</a:t>
            </a:r>
          </a:p>
        </p:txBody>
      </p:sp>
      <p:sp>
        <p:nvSpPr>
          <p:cNvPr name="TextBox 5" id="5"/>
          <p:cNvSpPr txBox="true"/>
          <p:nvPr/>
        </p:nvSpPr>
        <p:spPr>
          <a:xfrm rot="0">
            <a:off x="905003" y="2280680"/>
            <a:ext cx="5208527" cy="368427"/>
          </a:xfrm>
          <a:prstGeom prst="rect">
            <a:avLst/>
          </a:prstGeom>
        </p:spPr>
        <p:txBody>
          <a:bodyPr anchor="t" rtlCol="false" tIns="0" lIns="0" bIns="0" rIns="0">
            <a:spAutoFit/>
          </a:bodyPr>
          <a:lstStyle/>
          <a:p>
            <a:pPr algn="ctr">
              <a:lnSpc>
                <a:spcPts val="2888"/>
              </a:lnSpc>
              <a:spcBef>
                <a:spcPct val="0"/>
              </a:spcBef>
            </a:pPr>
            <a:r>
              <a:rPr lang="en-US" sz="2699">
                <a:solidFill>
                  <a:srgbClr val="8338EC"/>
                </a:solidFill>
                <a:latin typeface="DM Sans Bold"/>
              </a:rPr>
              <a:t>wf_Capstone_Fact_Table</a:t>
            </a:r>
          </a:p>
        </p:txBody>
      </p:sp>
      <p:sp>
        <p:nvSpPr>
          <p:cNvPr name="TextBox 6" id="6"/>
          <p:cNvSpPr txBox="true"/>
          <p:nvPr/>
        </p:nvSpPr>
        <p:spPr>
          <a:xfrm rot="0">
            <a:off x="1348209" y="3123566"/>
            <a:ext cx="11288636" cy="549801"/>
          </a:xfrm>
          <a:prstGeom prst="rect">
            <a:avLst/>
          </a:prstGeom>
        </p:spPr>
        <p:txBody>
          <a:bodyPr anchor="t" rtlCol="false" tIns="0" lIns="0" bIns="0" rIns="0">
            <a:spAutoFit/>
          </a:bodyPr>
          <a:lstStyle/>
          <a:p>
            <a:pPr>
              <a:lnSpc>
                <a:spcPts val="2149"/>
              </a:lnSpc>
              <a:spcBef>
                <a:spcPct val="0"/>
              </a:spcBef>
            </a:pPr>
            <a:r>
              <a:rPr lang="en-US" sz="2008">
                <a:solidFill>
                  <a:srgbClr val="000000"/>
                </a:solidFill>
                <a:latin typeface="DM Sans Bold"/>
              </a:rPr>
              <a:t>The Fact Table workflow is executed once the DIMENSIONS workflow is successfully executed, this allows for proper data population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3450" y="2340801"/>
            <a:ext cx="0" cy="1144946"/>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986493" y="4949096"/>
            <a:ext cx="5557413" cy="4477374"/>
          </a:xfrm>
          <a:custGeom>
            <a:avLst/>
            <a:gdLst/>
            <a:ahLst/>
            <a:cxnLst/>
            <a:rect r="r" b="b" t="t" l="l"/>
            <a:pathLst>
              <a:path h="4477374" w="5557413">
                <a:moveTo>
                  <a:pt x="0" y="0"/>
                </a:moveTo>
                <a:lnTo>
                  <a:pt x="5557413" y="0"/>
                </a:lnTo>
                <a:lnTo>
                  <a:pt x="5557413" y="4477375"/>
                </a:lnTo>
                <a:lnTo>
                  <a:pt x="0" y="4477375"/>
                </a:lnTo>
                <a:lnTo>
                  <a:pt x="0" y="0"/>
                </a:lnTo>
                <a:close/>
              </a:path>
            </a:pathLst>
          </a:custGeom>
          <a:blipFill>
            <a:blip r:embed="rId2"/>
            <a:stretch>
              <a:fillRect l="0" t="0" r="0" b="0"/>
            </a:stretch>
          </a:blipFill>
        </p:spPr>
      </p:sp>
      <p:sp>
        <p:nvSpPr>
          <p:cNvPr name="Freeform 4" id="4"/>
          <p:cNvSpPr/>
          <p:nvPr/>
        </p:nvSpPr>
        <p:spPr>
          <a:xfrm flipH="false" flipV="false" rot="0">
            <a:off x="9731691" y="4949096"/>
            <a:ext cx="5576117" cy="4477374"/>
          </a:xfrm>
          <a:custGeom>
            <a:avLst/>
            <a:gdLst/>
            <a:ahLst/>
            <a:cxnLst/>
            <a:rect r="r" b="b" t="t" l="l"/>
            <a:pathLst>
              <a:path h="4477374" w="5576117">
                <a:moveTo>
                  <a:pt x="0" y="0"/>
                </a:moveTo>
                <a:lnTo>
                  <a:pt x="5576117" y="0"/>
                </a:lnTo>
                <a:lnTo>
                  <a:pt x="5576117" y="4477375"/>
                </a:lnTo>
                <a:lnTo>
                  <a:pt x="0" y="4477375"/>
                </a:lnTo>
                <a:lnTo>
                  <a:pt x="0" y="0"/>
                </a:lnTo>
                <a:close/>
              </a:path>
            </a:pathLst>
          </a:custGeom>
          <a:blipFill>
            <a:blip r:embed="rId3"/>
            <a:stretch>
              <a:fillRect l="0" t="0" r="0" b="0"/>
            </a:stretch>
          </a:blipFill>
        </p:spPr>
      </p:sp>
      <p:sp>
        <p:nvSpPr>
          <p:cNvPr name="Freeform 5" id="5"/>
          <p:cNvSpPr/>
          <p:nvPr/>
        </p:nvSpPr>
        <p:spPr>
          <a:xfrm flipH="false" flipV="false" rot="0">
            <a:off x="5592551" y="787875"/>
            <a:ext cx="798081" cy="913931"/>
          </a:xfrm>
          <a:custGeom>
            <a:avLst/>
            <a:gdLst/>
            <a:ahLst/>
            <a:cxnLst/>
            <a:rect r="r" b="b" t="t" l="l"/>
            <a:pathLst>
              <a:path h="913931" w="798081">
                <a:moveTo>
                  <a:pt x="0" y="0"/>
                </a:moveTo>
                <a:lnTo>
                  <a:pt x="798081" y="0"/>
                </a:lnTo>
                <a:lnTo>
                  <a:pt x="798081" y="913931"/>
                </a:lnTo>
                <a:lnTo>
                  <a:pt x="0" y="913931"/>
                </a:lnTo>
                <a:lnTo>
                  <a:pt x="0" y="0"/>
                </a:lnTo>
                <a:close/>
              </a:path>
            </a:pathLst>
          </a:custGeom>
          <a:blipFill>
            <a:blip r:embed="rId4"/>
            <a:stretch>
              <a:fillRect l="0" t="0" r="0" b="0"/>
            </a:stretch>
          </a:blipFill>
        </p:spPr>
      </p:sp>
      <p:sp>
        <p:nvSpPr>
          <p:cNvPr name="TextBox 6" id="6"/>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PMCMD</a:t>
            </a:r>
          </a:p>
        </p:txBody>
      </p:sp>
      <p:sp>
        <p:nvSpPr>
          <p:cNvPr name="TextBox 7" id="7"/>
          <p:cNvSpPr txBox="true"/>
          <p:nvPr/>
        </p:nvSpPr>
        <p:spPr>
          <a:xfrm rot="0">
            <a:off x="1260494" y="2485282"/>
            <a:ext cx="9462195" cy="884912"/>
          </a:xfrm>
          <a:prstGeom prst="rect">
            <a:avLst/>
          </a:prstGeom>
        </p:spPr>
        <p:txBody>
          <a:bodyPr anchor="t" rtlCol="false" tIns="0" lIns="0" bIns="0" rIns="0">
            <a:spAutoFit/>
          </a:bodyPr>
          <a:lstStyle/>
          <a:p>
            <a:pPr>
              <a:lnSpc>
                <a:spcPts val="2321"/>
              </a:lnSpc>
              <a:spcBef>
                <a:spcPct val="0"/>
              </a:spcBef>
            </a:pPr>
            <a:r>
              <a:rPr lang="en-US" sz="2170">
                <a:solidFill>
                  <a:srgbClr val="000000"/>
                </a:solidFill>
                <a:latin typeface="DM Sans Bold"/>
              </a:rPr>
              <a:t>The pmcmd command in Informatica PowerCenter is a command-line utility used for running tasks, workflows, and managing Informatica objects from a command line or script.</a:t>
            </a:r>
          </a:p>
        </p:txBody>
      </p:sp>
      <p:sp>
        <p:nvSpPr>
          <p:cNvPr name="TextBox 8" id="8"/>
          <p:cNvSpPr txBox="true"/>
          <p:nvPr/>
        </p:nvSpPr>
        <p:spPr>
          <a:xfrm rot="0">
            <a:off x="1986493" y="4347579"/>
            <a:ext cx="5479713" cy="312000"/>
          </a:xfrm>
          <a:prstGeom prst="rect">
            <a:avLst/>
          </a:prstGeom>
        </p:spPr>
        <p:txBody>
          <a:bodyPr anchor="t" rtlCol="false" tIns="0" lIns="0" bIns="0" rIns="0">
            <a:spAutoFit/>
          </a:bodyPr>
          <a:lstStyle/>
          <a:p>
            <a:pPr algn="ctr">
              <a:lnSpc>
                <a:spcPts val="2363"/>
              </a:lnSpc>
              <a:spcBef>
                <a:spcPct val="0"/>
              </a:spcBef>
            </a:pPr>
            <a:r>
              <a:rPr lang="en-US" sz="2209">
                <a:solidFill>
                  <a:srgbClr val="000000"/>
                </a:solidFill>
                <a:latin typeface="DM Sans Bold"/>
              </a:rPr>
              <a:t>To execute wf_Capstone_DIMENSIONS</a:t>
            </a:r>
          </a:p>
        </p:txBody>
      </p:sp>
      <p:sp>
        <p:nvSpPr>
          <p:cNvPr name="TextBox 9" id="9"/>
          <p:cNvSpPr txBox="true"/>
          <p:nvPr/>
        </p:nvSpPr>
        <p:spPr>
          <a:xfrm rot="0">
            <a:off x="9779893" y="4347579"/>
            <a:ext cx="5479713" cy="312000"/>
          </a:xfrm>
          <a:prstGeom prst="rect">
            <a:avLst/>
          </a:prstGeom>
        </p:spPr>
        <p:txBody>
          <a:bodyPr anchor="t" rtlCol="false" tIns="0" lIns="0" bIns="0" rIns="0">
            <a:spAutoFit/>
          </a:bodyPr>
          <a:lstStyle/>
          <a:p>
            <a:pPr algn="ctr">
              <a:lnSpc>
                <a:spcPts val="2363"/>
              </a:lnSpc>
              <a:spcBef>
                <a:spcPct val="0"/>
              </a:spcBef>
            </a:pPr>
            <a:r>
              <a:rPr lang="en-US" sz="2209">
                <a:solidFill>
                  <a:srgbClr val="000000"/>
                </a:solidFill>
                <a:latin typeface="DM Sans Bold"/>
              </a:rPr>
              <a:t>To execute wf_Capstone_Fact_Table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28720" y="104151"/>
            <a:ext cx="9514496" cy="9873533"/>
          </a:xfrm>
          <a:custGeom>
            <a:avLst/>
            <a:gdLst/>
            <a:ahLst/>
            <a:cxnLst/>
            <a:rect r="r" b="b" t="t" l="l"/>
            <a:pathLst>
              <a:path h="9873533" w="9514496">
                <a:moveTo>
                  <a:pt x="0" y="0"/>
                </a:moveTo>
                <a:lnTo>
                  <a:pt x="9514496" y="0"/>
                </a:lnTo>
                <a:lnTo>
                  <a:pt x="9514496" y="9873533"/>
                </a:lnTo>
                <a:lnTo>
                  <a:pt x="0" y="9873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7295" y="3469463"/>
            <a:ext cx="14540799" cy="5650677"/>
          </a:xfrm>
          <a:prstGeom prst="rect">
            <a:avLst/>
          </a:prstGeom>
        </p:spPr>
        <p:txBody>
          <a:bodyPr anchor="t" rtlCol="false" tIns="0" lIns="0" bIns="0" rIns="0">
            <a:spAutoFit/>
          </a:bodyPr>
          <a:lstStyle/>
          <a:p>
            <a:pPr>
              <a:lnSpc>
                <a:spcPts val="6420"/>
              </a:lnSpc>
            </a:pPr>
            <a:r>
              <a:rPr lang="en-US" sz="3963">
                <a:solidFill>
                  <a:srgbClr val="000000"/>
                </a:solidFill>
                <a:latin typeface="DM Sans Bold"/>
              </a:rPr>
              <a:t>Introduction</a:t>
            </a:r>
          </a:p>
          <a:p>
            <a:pPr>
              <a:lnSpc>
                <a:spcPts val="6420"/>
              </a:lnSpc>
            </a:pPr>
            <a:r>
              <a:rPr lang="en-US" sz="3963">
                <a:solidFill>
                  <a:srgbClr val="000000"/>
                </a:solidFill>
                <a:latin typeface="DM Sans Bold"/>
              </a:rPr>
              <a:t>Source</a:t>
            </a:r>
          </a:p>
          <a:p>
            <a:pPr>
              <a:lnSpc>
                <a:spcPts val="6420"/>
              </a:lnSpc>
            </a:pPr>
            <a:r>
              <a:rPr lang="en-US" sz="3963">
                <a:solidFill>
                  <a:srgbClr val="000000"/>
                </a:solidFill>
                <a:latin typeface="DM Sans Bold"/>
              </a:rPr>
              <a:t>Data warehouse Data Model</a:t>
            </a:r>
          </a:p>
          <a:p>
            <a:pPr>
              <a:lnSpc>
                <a:spcPts val="6420"/>
              </a:lnSpc>
            </a:pPr>
            <a:r>
              <a:rPr lang="en-US" sz="3963">
                <a:solidFill>
                  <a:srgbClr val="000000"/>
                </a:solidFill>
                <a:latin typeface="DM Sans Bold"/>
              </a:rPr>
              <a:t>Mappings</a:t>
            </a:r>
          </a:p>
          <a:p>
            <a:pPr>
              <a:lnSpc>
                <a:spcPts val="6420"/>
              </a:lnSpc>
            </a:pPr>
            <a:r>
              <a:rPr lang="en-US" sz="3963">
                <a:solidFill>
                  <a:srgbClr val="000000"/>
                </a:solidFill>
                <a:latin typeface="DM Sans Bold"/>
              </a:rPr>
              <a:t>Workflow</a:t>
            </a:r>
          </a:p>
          <a:p>
            <a:pPr>
              <a:lnSpc>
                <a:spcPts val="6420"/>
              </a:lnSpc>
            </a:pPr>
            <a:r>
              <a:rPr lang="en-US" sz="3963">
                <a:solidFill>
                  <a:srgbClr val="000000"/>
                </a:solidFill>
                <a:latin typeface="DM Sans Bold"/>
              </a:rPr>
              <a:t>Parameters, Dependency, PMCMD</a:t>
            </a:r>
          </a:p>
          <a:p>
            <a:pPr>
              <a:lnSpc>
                <a:spcPts val="6420"/>
              </a:lnSpc>
            </a:pPr>
            <a:r>
              <a:rPr lang="en-US" sz="3963">
                <a:solidFill>
                  <a:srgbClr val="000000"/>
                </a:solidFill>
                <a:latin typeface="DM Sans Bold"/>
              </a:rPr>
              <a:t>Derived Insights</a:t>
            </a:r>
          </a:p>
        </p:txBody>
      </p:sp>
      <p:sp>
        <p:nvSpPr>
          <p:cNvPr name="Freeform 4" id="4"/>
          <p:cNvSpPr/>
          <p:nvPr/>
        </p:nvSpPr>
        <p:spPr>
          <a:xfrm flipH="false" flipV="false" rot="0">
            <a:off x="9144000" y="3631388"/>
            <a:ext cx="8999981" cy="5350898"/>
          </a:xfrm>
          <a:custGeom>
            <a:avLst/>
            <a:gdLst/>
            <a:ahLst/>
            <a:cxnLst/>
            <a:rect r="r" b="b" t="t" l="l"/>
            <a:pathLst>
              <a:path h="5350898" w="8999981">
                <a:moveTo>
                  <a:pt x="0" y="0"/>
                </a:moveTo>
                <a:lnTo>
                  <a:pt x="8999981" y="0"/>
                </a:lnTo>
                <a:lnTo>
                  <a:pt x="8999981" y="5350898"/>
                </a:lnTo>
                <a:lnTo>
                  <a:pt x="0" y="53508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667" y="1312019"/>
            <a:ext cx="4534793" cy="1188613"/>
          </a:xfrm>
          <a:prstGeom prst="rect">
            <a:avLst/>
          </a:prstGeom>
        </p:spPr>
        <p:txBody>
          <a:bodyPr anchor="t" rtlCol="false" tIns="0" lIns="0" bIns="0" rIns="0">
            <a:spAutoFit/>
          </a:bodyPr>
          <a:lstStyle/>
          <a:p>
            <a:pPr algn="ctr">
              <a:lnSpc>
                <a:spcPts val="9129"/>
              </a:lnSpc>
              <a:spcBef>
                <a:spcPct val="0"/>
              </a:spcBef>
            </a:pPr>
            <a:r>
              <a:rPr lang="en-US" sz="8532">
                <a:solidFill>
                  <a:srgbClr val="FFFFFF"/>
                </a:solidFill>
                <a:latin typeface="DM Sans Bold"/>
              </a:rPr>
              <a:t>AGENDA</a:t>
            </a:r>
          </a:p>
        </p:txBody>
      </p:sp>
      <p:sp>
        <p:nvSpPr>
          <p:cNvPr name="TextBox 6" id="6"/>
          <p:cNvSpPr txBox="true"/>
          <p:nvPr/>
        </p:nvSpPr>
        <p:spPr>
          <a:xfrm rot="0">
            <a:off x="11146684" y="4112336"/>
            <a:ext cx="1743602" cy="374129"/>
          </a:xfrm>
          <a:prstGeom prst="rect">
            <a:avLst/>
          </a:prstGeom>
        </p:spPr>
        <p:txBody>
          <a:bodyPr anchor="t" rtlCol="false" tIns="0" lIns="0" bIns="0" rIns="0">
            <a:spAutoFit/>
          </a:bodyPr>
          <a:lstStyle/>
          <a:p>
            <a:pPr algn="ctr">
              <a:lnSpc>
                <a:spcPts val="2943"/>
              </a:lnSpc>
              <a:spcBef>
                <a:spcPct val="0"/>
              </a:spcBef>
            </a:pPr>
            <a:r>
              <a:rPr lang="en-US" sz="2750">
                <a:solidFill>
                  <a:srgbClr val="000000"/>
                </a:solidFill>
                <a:latin typeface="DM Sans Bold"/>
              </a:rPr>
              <a:t>Mappings</a:t>
            </a:r>
          </a:p>
        </p:txBody>
      </p:sp>
      <p:sp>
        <p:nvSpPr>
          <p:cNvPr name="TextBox 7" id="7"/>
          <p:cNvSpPr txBox="true"/>
          <p:nvPr/>
        </p:nvSpPr>
        <p:spPr>
          <a:xfrm rot="0">
            <a:off x="13643991" y="5729300"/>
            <a:ext cx="1774885" cy="346075"/>
          </a:xfrm>
          <a:prstGeom prst="rect">
            <a:avLst/>
          </a:prstGeom>
        </p:spPr>
        <p:txBody>
          <a:bodyPr anchor="t" rtlCol="false" tIns="0" lIns="0" bIns="0" rIns="0">
            <a:spAutoFit/>
          </a:bodyPr>
          <a:lstStyle/>
          <a:p>
            <a:pPr algn="ctr">
              <a:lnSpc>
                <a:spcPts val="2674"/>
              </a:lnSpc>
              <a:spcBef>
                <a:spcPct val="0"/>
              </a:spcBef>
            </a:pPr>
            <a:r>
              <a:rPr lang="en-US" sz="2499">
                <a:solidFill>
                  <a:srgbClr val="000000"/>
                </a:solidFill>
                <a:latin typeface="DM Sans Bold"/>
              </a:rPr>
              <a:t>Workflow</a:t>
            </a:r>
          </a:p>
        </p:txBody>
      </p:sp>
      <p:sp>
        <p:nvSpPr>
          <p:cNvPr name="TextBox 8" id="8"/>
          <p:cNvSpPr txBox="true"/>
          <p:nvPr/>
        </p:nvSpPr>
        <p:spPr>
          <a:xfrm rot="0">
            <a:off x="9193255" y="5729300"/>
            <a:ext cx="1953429" cy="346075"/>
          </a:xfrm>
          <a:prstGeom prst="rect">
            <a:avLst/>
          </a:prstGeom>
        </p:spPr>
        <p:txBody>
          <a:bodyPr anchor="t" rtlCol="false" tIns="0" lIns="0" bIns="0" rIns="0">
            <a:spAutoFit/>
          </a:bodyPr>
          <a:lstStyle/>
          <a:p>
            <a:pPr algn="ctr">
              <a:lnSpc>
                <a:spcPts val="2674"/>
              </a:lnSpc>
              <a:spcBef>
                <a:spcPct val="0"/>
              </a:spcBef>
            </a:pPr>
            <a:r>
              <a:rPr lang="en-US" sz="2499">
                <a:solidFill>
                  <a:srgbClr val="000000"/>
                </a:solidFill>
                <a:latin typeface="DM Sans Bold"/>
              </a:rPr>
              <a:t>Parameters</a:t>
            </a:r>
          </a:p>
        </p:txBody>
      </p:sp>
      <p:sp>
        <p:nvSpPr>
          <p:cNvPr name="TextBox 9" id="9"/>
          <p:cNvSpPr txBox="true"/>
          <p:nvPr/>
        </p:nvSpPr>
        <p:spPr>
          <a:xfrm rot="0">
            <a:off x="12211908" y="8153911"/>
            <a:ext cx="1975396" cy="346075"/>
          </a:xfrm>
          <a:prstGeom prst="rect">
            <a:avLst/>
          </a:prstGeom>
        </p:spPr>
        <p:txBody>
          <a:bodyPr anchor="t" rtlCol="false" tIns="0" lIns="0" bIns="0" rIns="0">
            <a:spAutoFit/>
          </a:bodyPr>
          <a:lstStyle/>
          <a:p>
            <a:pPr algn="ctr">
              <a:lnSpc>
                <a:spcPts val="2674"/>
              </a:lnSpc>
              <a:spcBef>
                <a:spcPct val="0"/>
              </a:spcBef>
            </a:pPr>
            <a:r>
              <a:rPr lang="en-US" sz="2499">
                <a:solidFill>
                  <a:srgbClr val="000000"/>
                </a:solidFill>
                <a:latin typeface="DM Sans Bold"/>
              </a:rPr>
              <a:t>Dependency</a:t>
            </a:r>
          </a:p>
        </p:txBody>
      </p:sp>
      <p:sp>
        <p:nvSpPr>
          <p:cNvPr name="TextBox 10" id="10"/>
          <p:cNvSpPr txBox="true"/>
          <p:nvPr/>
        </p:nvSpPr>
        <p:spPr>
          <a:xfrm rot="0">
            <a:off x="16391570" y="7631277"/>
            <a:ext cx="1363713" cy="392590"/>
          </a:xfrm>
          <a:prstGeom prst="rect">
            <a:avLst/>
          </a:prstGeom>
        </p:spPr>
        <p:txBody>
          <a:bodyPr anchor="t" rtlCol="false" tIns="0" lIns="0" bIns="0" rIns="0">
            <a:spAutoFit/>
          </a:bodyPr>
          <a:lstStyle/>
          <a:p>
            <a:pPr algn="ctr">
              <a:lnSpc>
                <a:spcPts val="3007"/>
              </a:lnSpc>
              <a:spcBef>
                <a:spcPct val="0"/>
              </a:spcBef>
            </a:pPr>
            <a:r>
              <a:rPr lang="en-US" sz="2810">
                <a:solidFill>
                  <a:srgbClr val="000000"/>
                </a:solidFill>
                <a:latin typeface="DM Sans Bold"/>
              </a:rPr>
              <a:t>PMCMD</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3450" y="2340801"/>
            <a:ext cx="0" cy="1144946"/>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933450" y="4690458"/>
            <a:ext cx="6327691" cy="3603145"/>
          </a:xfrm>
          <a:custGeom>
            <a:avLst/>
            <a:gdLst/>
            <a:ahLst/>
            <a:cxnLst/>
            <a:rect r="r" b="b" t="t" l="l"/>
            <a:pathLst>
              <a:path h="3603145" w="6327691">
                <a:moveTo>
                  <a:pt x="0" y="0"/>
                </a:moveTo>
                <a:lnTo>
                  <a:pt x="6327691" y="0"/>
                </a:lnTo>
                <a:lnTo>
                  <a:pt x="6327691" y="3603145"/>
                </a:lnTo>
                <a:lnTo>
                  <a:pt x="0" y="3603145"/>
                </a:lnTo>
                <a:lnTo>
                  <a:pt x="0" y="0"/>
                </a:lnTo>
                <a:close/>
              </a:path>
            </a:pathLst>
          </a:custGeom>
          <a:blipFill>
            <a:blip r:embed="rId2"/>
            <a:stretch>
              <a:fillRect l="0" t="0" r="0" b="0"/>
            </a:stretch>
          </a:blipFill>
        </p:spPr>
      </p:sp>
      <p:sp>
        <p:nvSpPr>
          <p:cNvPr name="Freeform 4" id="4"/>
          <p:cNvSpPr/>
          <p:nvPr/>
        </p:nvSpPr>
        <p:spPr>
          <a:xfrm flipH="false" flipV="false" rot="0">
            <a:off x="4284298" y="6425148"/>
            <a:ext cx="1594467" cy="498633"/>
          </a:xfrm>
          <a:custGeom>
            <a:avLst/>
            <a:gdLst/>
            <a:ahLst/>
            <a:cxnLst/>
            <a:rect r="r" b="b" t="t" l="l"/>
            <a:pathLst>
              <a:path h="498633" w="1594467">
                <a:moveTo>
                  <a:pt x="0" y="0"/>
                </a:moveTo>
                <a:lnTo>
                  <a:pt x="1594467" y="0"/>
                </a:lnTo>
                <a:lnTo>
                  <a:pt x="1594467" y="498633"/>
                </a:lnTo>
                <a:lnTo>
                  <a:pt x="0" y="4986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660472" y="4209423"/>
            <a:ext cx="7562365" cy="4431449"/>
          </a:xfrm>
          <a:custGeom>
            <a:avLst/>
            <a:gdLst/>
            <a:ahLst/>
            <a:cxnLst/>
            <a:rect r="r" b="b" t="t" l="l"/>
            <a:pathLst>
              <a:path h="4431449" w="7562365">
                <a:moveTo>
                  <a:pt x="0" y="0"/>
                </a:moveTo>
                <a:lnTo>
                  <a:pt x="7562365" y="0"/>
                </a:lnTo>
                <a:lnTo>
                  <a:pt x="7562365" y="4431450"/>
                </a:lnTo>
                <a:lnTo>
                  <a:pt x="0" y="4431450"/>
                </a:lnTo>
                <a:lnTo>
                  <a:pt x="0" y="0"/>
                </a:lnTo>
                <a:close/>
              </a:path>
            </a:pathLst>
          </a:custGeom>
          <a:blipFill>
            <a:blip r:embed="rId5"/>
            <a:stretch>
              <a:fillRect l="0" t="0" r="0" b="0"/>
            </a:stretch>
          </a:blipFill>
        </p:spPr>
      </p:sp>
      <p:sp>
        <p:nvSpPr>
          <p:cNvPr name="Freeform 6" id="6"/>
          <p:cNvSpPr/>
          <p:nvPr/>
        </p:nvSpPr>
        <p:spPr>
          <a:xfrm flipH="false" flipV="false" rot="575813">
            <a:off x="6074324" y="5337999"/>
            <a:ext cx="1534102" cy="1121289"/>
          </a:xfrm>
          <a:custGeom>
            <a:avLst/>
            <a:gdLst/>
            <a:ahLst/>
            <a:cxnLst/>
            <a:rect r="r" b="b" t="t" l="l"/>
            <a:pathLst>
              <a:path h="1121289" w="1534102">
                <a:moveTo>
                  <a:pt x="0" y="0"/>
                </a:moveTo>
                <a:lnTo>
                  <a:pt x="1534102" y="0"/>
                </a:lnTo>
                <a:lnTo>
                  <a:pt x="1534102" y="1121289"/>
                </a:lnTo>
                <a:lnTo>
                  <a:pt x="0" y="11212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DEPENDENCY</a:t>
            </a:r>
          </a:p>
        </p:txBody>
      </p:sp>
      <p:sp>
        <p:nvSpPr>
          <p:cNvPr name="TextBox 8" id="8"/>
          <p:cNvSpPr txBox="true"/>
          <p:nvPr/>
        </p:nvSpPr>
        <p:spPr>
          <a:xfrm rot="0">
            <a:off x="1260494" y="2453367"/>
            <a:ext cx="9462195" cy="884912"/>
          </a:xfrm>
          <a:prstGeom prst="rect">
            <a:avLst/>
          </a:prstGeom>
        </p:spPr>
        <p:txBody>
          <a:bodyPr anchor="t" rtlCol="false" tIns="0" lIns="0" bIns="0" rIns="0">
            <a:spAutoFit/>
          </a:bodyPr>
          <a:lstStyle/>
          <a:p>
            <a:pPr>
              <a:lnSpc>
                <a:spcPts val="2321"/>
              </a:lnSpc>
              <a:spcBef>
                <a:spcPct val="0"/>
              </a:spcBef>
            </a:pPr>
            <a:r>
              <a:rPr lang="en-US" sz="2170">
                <a:solidFill>
                  <a:srgbClr val="000000"/>
                </a:solidFill>
                <a:latin typeface="DM Sans Bold"/>
              </a:rPr>
              <a:t>In Informatica PowerCenter, dependency refers to the relationships between objects, ensuring proper execution order and integrity in workflows and mappings.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33450" y="2340801"/>
            <a:ext cx="0" cy="1144946"/>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260494" y="4230501"/>
            <a:ext cx="6891680" cy="5762083"/>
          </a:xfrm>
          <a:custGeom>
            <a:avLst/>
            <a:gdLst/>
            <a:ahLst/>
            <a:cxnLst/>
            <a:rect r="r" b="b" t="t" l="l"/>
            <a:pathLst>
              <a:path h="5762083" w="6891680">
                <a:moveTo>
                  <a:pt x="0" y="0"/>
                </a:moveTo>
                <a:lnTo>
                  <a:pt x="6891680" y="0"/>
                </a:lnTo>
                <a:lnTo>
                  <a:pt x="6891680" y="5762083"/>
                </a:lnTo>
                <a:lnTo>
                  <a:pt x="0" y="5762083"/>
                </a:lnTo>
                <a:lnTo>
                  <a:pt x="0" y="0"/>
                </a:lnTo>
                <a:close/>
              </a:path>
            </a:pathLst>
          </a:custGeom>
          <a:blipFill>
            <a:blip r:embed="rId2"/>
            <a:stretch>
              <a:fillRect l="0" t="0" r="0" b="0"/>
            </a:stretch>
          </a:blipFill>
        </p:spPr>
      </p:sp>
      <p:sp>
        <p:nvSpPr>
          <p:cNvPr name="Freeform 4" id="4"/>
          <p:cNvSpPr/>
          <p:nvPr/>
        </p:nvSpPr>
        <p:spPr>
          <a:xfrm flipH="false" flipV="false" rot="0">
            <a:off x="9144000" y="4432017"/>
            <a:ext cx="8256690" cy="5107841"/>
          </a:xfrm>
          <a:custGeom>
            <a:avLst/>
            <a:gdLst/>
            <a:ahLst/>
            <a:cxnLst/>
            <a:rect r="r" b="b" t="t" l="l"/>
            <a:pathLst>
              <a:path h="5107841" w="8256690">
                <a:moveTo>
                  <a:pt x="0" y="0"/>
                </a:moveTo>
                <a:lnTo>
                  <a:pt x="8256690" y="0"/>
                </a:lnTo>
                <a:lnTo>
                  <a:pt x="8256690" y="5107841"/>
                </a:lnTo>
                <a:lnTo>
                  <a:pt x="0" y="5107841"/>
                </a:lnTo>
                <a:lnTo>
                  <a:pt x="0" y="0"/>
                </a:lnTo>
                <a:close/>
              </a:path>
            </a:pathLst>
          </a:custGeom>
          <a:blipFill>
            <a:blip r:embed="rId3"/>
            <a:stretch>
              <a:fillRect l="0" t="0" r="0" b="0"/>
            </a:stretch>
          </a:blipFill>
        </p:spPr>
      </p:sp>
      <p:sp>
        <p:nvSpPr>
          <p:cNvPr name="TextBox 5" id="5"/>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PARAMETERS</a:t>
            </a:r>
          </a:p>
        </p:txBody>
      </p:sp>
      <p:sp>
        <p:nvSpPr>
          <p:cNvPr name="TextBox 6" id="6"/>
          <p:cNvSpPr txBox="true"/>
          <p:nvPr/>
        </p:nvSpPr>
        <p:spPr>
          <a:xfrm rot="0">
            <a:off x="1260494" y="2359851"/>
            <a:ext cx="11079960" cy="1119852"/>
          </a:xfrm>
          <a:prstGeom prst="rect">
            <a:avLst/>
          </a:prstGeom>
        </p:spPr>
        <p:txBody>
          <a:bodyPr anchor="t" rtlCol="false" tIns="0" lIns="0" bIns="0" rIns="0">
            <a:spAutoFit/>
          </a:bodyPr>
          <a:lstStyle/>
          <a:p>
            <a:pPr>
              <a:lnSpc>
                <a:spcPts val="2203"/>
              </a:lnSpc>
            </a:pPr>
            <a:r>
              <a:rPr lang="en-US" sz="2059">
                <a:solidFill>
                  <a:srgbClr val="8338EC"/>
                </a:solidFill>
                <a:latin typeface="DM Sans Bold"/>
              </a:rPr>
              <a:t>Parameterization </a:t>
            </a:r>
            <a:r>
              <a:rPr lang="en-US" sz="2059">
                <a:solidFill>
                  <a:srgbClr val="000000"/>
                </a:solidFill>
                <a:latin typeface="DM Sans Bold"/>
              </a:rPr>
              <a:t>in Informatica PowerCenter allows dynamic value assignment to mappings and workflows, enabling flexible data processing and transformation.</a:t>
            </a:r>
          </a:p>
          <a:p>
            <a:pPr>
              <a:lnSpc>
                <a:spcPts val="2203"/>
              </a:lnSpc>
            </a:pPr>
          </a:p>
          <a:p>
            <a:pPr>
              <a:lnSpc>
                <a:spcPts val="2203"/>
              </a:lnSpc>
              <a:spcBef>
                <a:spcPct val="0"/>
              </a:spcBef>
            </a:pPr>
            <a:r>
              <a:rPr lang="en-US" sz="2059">
                <a:solidFill>
                  <a:srgbClr val="000000"/>
                </a:solidFill>
                <a:latin typeface="DM Sans Bold"/>
              </a:rPr>
              <a:t>Path - C:\Informatica\10.2.0\server\infa_shared\BWParam\Capstone_Param.prm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000000"/>
                </a:solidFill>
                <a:latin typeface="DM Sans Bold"/>
              </a:rPr>
              <a:t>9</a:t>
            </a:r>
          </a:p>
        </p:txBody>
      </p:sp>
      <p:sp>
        <p:nvSpPr>
          <p:cNvPr name="TextBox 3" id="3"/>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rPr>
              <a:t>INSIGHTS</a:t>
            </a:r>
          </a:p>
        </p:txBody>
      </p:sp>
      <p:sp>
        <p:nvSpPr>
          <p:cNvPr name="AutoShape 4" id="4"/>
          <p:cNvSpPr/>
          <p:nvPr/>
        </p:nvSpPr>
        <p:spPr>
          <a:xfrm flipV="true">
            <a:off x="1028700" y="1123950"/>
            <a:ext cx="1006565" cy="0"/>
          </a:xfrm>
          <a:prstGeom prst="line">
            <a:avLst/>
          </a:prstGeom>
          <a:ln cap="flat" w="190500">
            <a:solidFill>
              <a:srgbClr val="000000"/>
            </a:solidFill>
            <a:prstDash val="solid"/>
            <a:headEnd type="none" len="sm" w="sm"/>
            <a:tailEnd type="none" len="sm" w="sm"/>
          </a:ln>
        </p:spPr>
      </p:sp>
      <p:sp>
        <p:nvSpPr>
          <p:cNvPr name="Freeform 5" id="5"/>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0552" y="4748109"/>
            <a:ext cx="9952533" cy="3011943"/>
          </a:xfrm>
          <a:custGeom>
            <a:avLst/>
            <a:gdLst/>
            <a:ahLst/>
            <a:cxnLst/>
            <a:rect r="r" b="b" t="t" l="l"/>
            <a:pathLst>
              <a:path h="3011943" w="9952533">
                <a:moveTo>
                  <a:pt x="0" y="0"/>
                </a:moveTo>
                <a:lnTo>
                  <a:pt x="9952533" y="0"/>
                </a:lnTo>
                <a:lnTo>
                  <a:pt x="9952533" y="3011943"/>
                </a:lnTo>
                <a:lnTo>
                  <a:pt x="0" y="3011943"/>
                </a:lnTo>
                <a:lnTo>
                  <a:pt x="0" y="0"/>
                </a:lnTo>
                <a:close/>
              </a:path>
            </a:pathLst>
          </a:custGeom>
          <a:blipFill>
            <a:blip r:embed="rId2"/>
            <a:stretch>
              <a:fillRect l="0" t="0" r="-1157" b="0"/>
            </a:stretch>
          </a:blipFill>
        </p:spPr>
      </p:sp>
      <p:sp>
        <p:nvSpPr>
          <p:cNvPr name="Freeform 3" id="3"/>
          <p:cNvSpPr/>
          <p:nvPr/>
        </p:nvSpPr>
        <p:spPr>
          <a:xfrm flipH="false" flipV="false" rot="0">
            <a:off x="11982954" y="3407712"/>
            <a:ext cx="4811225" cy="5932485"/>
          </a:xfrm>
          <a:custGeom>
            <a:avLst/>
            <a:gdLst/>
            <a:ahLst/>
            <a:cxnLst/>
            <a:rect r="r" b="b" t="t" l="l"/>
            <a:pathLst>
              <a:path h="5932485" w="4811225">
                <a:moveTo>
                  <a:pt x="0" y="0"/>
                </a:moveTo>
                <a:lnTo>
                  <a:pt x="4811225" y="0"/>
                </a:lnTo>
                <a:lnTo>
                  <a:pt x="4811225" y="5932485"/>
                </a:lnTo>
                <a:lnTo>
                  <a:pt x="0" y="5932485"/>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- 1</a:t>
            </a:r>
          </a:p>
        </p:txBody>
      </p:sp>
      <p:sp>
        <p:nvSpPr>
          <p:cNvPr name="TextBox 5" id="5"/>
          <p:cNvSpPr txBox="true"/>
          <p:nvPr/>
        </p:nvSpPr>
        <p:spPr>
          <a:xfrm rot="0">
            <a:off x="1146086" y="2210147"/>
            <a:ext cx="11288636" cy="1080912"/>
          </a:xfrm>
          <a:prstGeom prst="rect">
            <a:avLst/>
          </a:prstGeom>
        </p:spPr>
        <p:txBody>
          <a:bodyPr anchor="t" rtlCol="false" tIns="0" lIns="0" bIns="0" rIns="0">
            <a:spAutoFit/>
          </a:bodyPr>
          <a:lstStyle/>
          <a:p>
            <a:pPr>
              <a:lnSpc>
                <a:spcPts val="2149"/>
              </a:lnSpc>
            </a:pPr>
            <a:r>
              <a:rPr lang="en-US" sz="2008">
                <a:solidFill>
                  <a:srgbClr val="8338EC"/>
                </a:solidFill>
                <a:latin typeface="DM Sans Bold"/>
              </a:rPr>
              <a:t>1. Total Disbursements by State</a:t>
            </a:r>
          </a:p>
          <a:p>
            <a:pPr>
              <a:lnSpc>
                <a:spcPts val="2149"/>
              </a:lnSpc>
            </a:pPr>
          </a:p>
          <a:p>
            <a:pPr>
              <a:lnSpc>
                <a:spcPts val="2149"/>
              </a:lnSpc>
              <a:spcBef>
                <a:spcPct val="0"/>
              </a:spcBef>
            </a:pPr>
            <a:r>
              <a:rPr lang="en-US" sz="2008">
                <a:solidFill>
                  <a:srgbClr val="000000"/>
                </a:solidFill>
                <a:latin typeface="DM Sans Bold"/>
              </a:rPr>
              <a:t>The total disbursements by state, which can give insight into the distribution of loan disbursements across different states.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6086" y="4609214"/>
            <a:ext cx="5769861" cy="3294000"/>
          </a:xfrm>
          <a:custGeom>
            <a:avLst/>
            <a:gdLst/>
            <a:ahLst/>
            <a:cxnLst/>
            <a:rect r="r" b="b" t="t" l="l"/>
            <a:pathLst>
              <a:path h="3294000" w="5769861">
                <a:moveTo>
                  <a:pt x="0" y="0"/>
                </a:moveTo>
                <a:lnTo>
                  <a:pt x="5769861" y="0"/>
                </a:lnTo>
                <a:lnTo>
                  <a:pt x="5769861" y="3294000"/>
                </a:lnTo>
                <a:lnTo>
                  <a:pt x="0" y="3294000"/>
                </a:lnTo>
                <a:lnTo>
                  <a:pt x="0" y="0"/>
                </a:lnTo>
                <a:close/>
              </a:path>
            </a:pathLst>
          </a:custGeom>
          <a:blipFill>
            <a:blip r:embed="rId2"/>
            <a:stretch>
              <a:fillRect l="0" t="0" r="-5993" b="0"/>
            </a:stretch>
          </a:blipFill>
        </p:spPr>
      </p:sp>
      <p:sp>
        <p:nvSpPr>
          <p:cNvPr name="Freeform 3" id="3"/>
          <p:cNvSpPr/>
          <p:nvPr/>
        </p:nvSpPr>
        <p:spPr>
          <a:xfrm flipH="false" flipV="false" rot="0">
            <a:off x="11745452" y="3557758"/>
            <a:ext cx="4584118" cy="6071617"/>
          </a:xfrm>
          <a:custGeom>
            <a:avLst/>
            <a:gdLst/>
            <a:ahLst/>
            <a:cxnLst/>
            <a:rect r="r" b="b" t="t" l="l"/>
            <a:pathLst>
              <a:path h="6071617" w="4584118">
                <a:moveTo>
                  <a:pt x="0" y="0"/>
                </a:moveTo>
                <a:lnTo>
                  <a:pt x="4584118" y="0"/>
                </a:lnTo>
                <a:lnTo>
                  <a:pt x="4584118" y="6071618"/>
                </a:lnTo>
                <a:lnTo>
                  <a:pt x="0" y="6071618"/>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- 2</a:t>
            </a:r>
          </a:p>
        </p:txBody>
      </p:sp>
      <p:sp>
        <p:nvSpPr>
          <p:cNvPr name="TextBox 5" id="5"/>
          <p:cNvSpPr txBox="true"/>
          <p:nvPr/>
        </p:nvSpPr>
        <p:spPr>
          <a:xfrm rot="0">
            <a:off x="1146086" y="2210147"/>
            <a:ext cx="11288636" cy="1347612"/>
          </a:xfrm>
          <a:prstGeom prst="rect">
            <a:avLst/>
          </a:prstGeom>
        </p:spPr>
        <p:txBody>
          <a:bodyPr anchor="t" rtlCol="false" tIns="0" lIns="0" bIns="0" rIns="0">
            <a:spAutoFit/>
          </a:bodyPr>
          <a:lstStyle/>
          <a:p>
            <a:pPr>
              <a:lnSpc>
                <a:spcPts val="2149"/>
              </a:lnSpc>
            </a:pPr>
            <a:r>
              <a:rPr lang="en-US" sz="2008">
                <a:solidFill>
                  <a:srgbClr val="8338EC"/>
                </a:solidFill>
                <a:latin typeface="DM Sans Bold"/>
              </a:rPr>
              <a:t>2. Loan Approvals by Bank</a:t>
            </a:r>
          </a:p>
          <a:p>
            <a:pPr>
              <a:lnSpc>
                <a:spcPts val="2149"/>
              </a:lnSpc>
            </a:pPr>
          </a:p>
          <a:p>
            <a:pPr>
              <a:lnSpc>
                <a:spcPts val="2149"/>
              </a:lnSpc>
            </a:pPr>
            <a:r>
              <a:rPr lang="en-US" sz="2008">
                <a:solidFill>
                  <a:srgbClr val="000000"/>
                </a:solidFill>
                <a:latin typeface="DM Sans Bold"/>
              </a:rPr>
              <a:t>This query provides insight into the volume of loan approvals by each bank, </a:t>
            </a:r>
          </a:p>
          <a:p>
            <a:pPr>
              <a:lnSpc>
                <a:spcPts val="2149"/>
              </a:lnSpc>
              <a:spcBef>
                <a:spcPct val="0"/>
              </a:spcBef>
            </a:pPr>
            <a:r>
              <a:rPr lang="en-US" sz="2008">
                <a:solidFill>
                  <a:srgbClr val="000000"/>
                </a:solidFill>
                <a:latin typeface="DM Sans Bold"/>
              </a:rPr>
              <a:t>which can be useful for understanding the distribution of loan approvals across different financial institutions.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6086" y="4570959"/>
            <a:ext cx="7192431" cy="3775737"/>
          </a:xfrm>
          <a:custGeom>
            <a:avLst/>
            <a:gdLst/>
            <a:ahLst/>
            <a:cxnLst/>
            <a:rect r="r" b="b" t="t" l="l"/>
            <a:pathLst>
              <a:path h="3775737" w="7192431">
                <a:moveTo>
                  <a:pt x="0" y="0"/>
                </a:moveTo>
                <a:lnTo>
                  <a:pt x="7192431" y="0"/>
                </a:lnTo>
                <a:lnTo>
                  <a:pt x="7192431" y="3775737"/>
                </a:lnTo>
                <a:lnTo>
                  <a:pt x="0" y="3775737"/>
                </a:lnTo>
                <a:lnTo>
                  <a:pt x="0" y="0"/>
                </a:lnTo>
                <a:close/>
              </a:path>
            </a:pathLst>
          </a:custGeom>
          <a:blipFill>
            <a:blip r:embed="rId2"/>
            <a:stretch>
              <a:fillRect l="0" t="0" r="0" b="0"/>
            </a:stretch>
          </a:blipFill>
        </p:spPr>
      </p:sp>
      <p:sp>
        <p:nvSpPr>
          <p:cNvPr name="Freeform 3" id="3"/>
          <p:cNvSpPr/>
          <p:nvPr/>
        </p:nvSpPr>
        <p:spPr>
          <a:xfrm flipH="false" flipV="false" rot="0">
            <a:off x="12068270" y="3567283"/>
            <a:ext cx="4832080" cy="6079669"/>
          </a:xfrm>
          <a:custGeom>
            <a:avLst/>
            <a:gdLst/>
            <a:ahLst/>
            <a:cxnLst/>
            <a:rect r="r" b="b" t="t" l="l"/>
            <a:pathLst>
              <a:path h="6079669" w="4832080">
                <a:moveTo>
                  <a:pt x="0" y="0"/>
                </a:moveTo>
                <a:lnTo>
                  <a:pt x="4832079" y="0"/>
                </a:lnTo>
                <a:lnTo>
                  <a:pt x="4832079" y="6079669"/>
                </a:lnTo>
                <a:lnTo>
                  <a:pt x="0" y="6079669"/>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- 3</a:t>
            </a:r>
          </a:p>
        </p:txBody>
      </p:sp>
      <p:sp>
        <p:nvSpPr>
          <p:cNvPr name="TextBox 5" id="5"/>
          <p:cNvSpPr txBox="true"/>
          <p:nvPr/>
        </p:nvSpPr>
        <p:spPr>
          <a:xfrm rot="0">
            <a:off x="1146086" y="2210147"/>
            <a:ext cx="11288636" cy="1080912"/>
          </a:xfrm>
          <a:prstGeom prst="rect">
            <a:avLst/>
          </a:prstGeom>
        </p:spPr>
        <p:txBody>
          <a:bodyPr anchor="t" rtlCol="false" tIns="0" lIns="0" bIns="0" rIns="0">
            <a:spAutoFit/>
          </a:bodyPr>
          <a:lstStyle/>
          <a:p>
            <a:pPr>
              <a:lnSpc>
                <a:spcPts val="2149"/>
              </a:lnSpc>
            </a:pPr>
            <a:r>
              <a:rPr lang="en-US" sz="2008">
                <a:solidFill>
                  <a:srgbClr val="8338EC"/>
                </a:solidFill>
                <a:latin typeface="DM Sans Bold"/>
              </a:rPr>
              <a:t>3. Total Loans by Bank and State</a:t>
            </a:r>
          </a:p>
          <a:p>
            <a:pPr>
              <a:lnSpc>
                <a:spcPts val="2149"/>
              </a:lnSpc>
            </a:pPr>
          </a:p>
          <a:p>
            <a:pPr>
              <a:lnSpc>
                <a:spcPts val="2149"/>
              </a:lnSpc>
              <a:spcBef>
                <a:spcPct val="0"/>
              </a:spcBef>
            </a:pPr>
            <a:r>
              <a:rPr lang="en-US" sz="2008">
                <a:solidFill>
                  <a:srgbClr val="000000"/>
                </a:solidFill>
                <a:latin typeface="DM Sans Bold"/>
              </a:rPr>
              <a:t>This query combines information from the Fact table with the DIM_Bank_Details and DIM_State tables to show the total number of loans issued by each bank in each state.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6086" y="4855238"/>
            <a:ext cx="5700332" cy="2773134"/>
          </a:xfrm>
          <a:custGeom>
            <a:avLst/>
            <a:gdLst/>
            <a:ahLst/>
            <a:cxnLst/>
            <a:rect r="r" b="b" t="t" l="l"/>
            <a:pathLst>
              <a:path h="2773134" w="5700332">
                <a:moveTo>
                  <a:pt x="0" y="0"/>
                </a:moveTo>
                <a:lnTo>
                  <a:pt x="5700331" y="0"/>
                </a:lnTo>
                <a:lnTo>
                  <a:pt x="5700331" y="2773134"/>
                </a:lnTo>
                <a:lnTo>
                  <a:pt x="0" y="2773134"/>
                </a:lnTo>
                <a:lnTo>
                  <a:pt x="0" y="0"/>
                </a:lnTo>
                <a:close/>
              </a:path>
            </a:pathLst>
          </a:custGeom>
          <a:blipFill>
            <a:blip r:embed="rId2"/>
            <a:stretch>
              <a:fillRect l="0" t="0" r="0" b="0"/>
            </a:stretch>
          </a:blipFill>
        </p:spPr>
      </p:sp>
      <p:sp>
        <p:nvSpPr>
          <p:cNvPr name="Freeform 3" id="3"/>
          <p:cNvSpPr/>
          <p:nvPr/>
        </p:nvSpPr>
        <p:spPr>
          <a:xfrm flipH="false" flipV="false" rot="0">
            <a:off x="8751285" y="5498228"/>
            <a:ext cx="3763645" cy="1487155"/>
          </a:xfrm>
          <a:custGeom>
            <a:avLst/>
            <a:gdLst/>
            <a:ahLst/>
            <a:cxnLst/>
            <a:rect r="r" b="b" t="t" l="l"/>
            <a:pathLst>
              <a:path h="1487155" w="3763645">
                <a:moveTo>
                  <a:pt x="0" y="0"/>
                </a:moveTo>
                <a:lnTo>
                  <a:pt x="3763645" y="0"/>
                </a:lnTo>
                <a:lnTo>
                  <a:pt x="3763645" y="1487154"/>
                </a:lnTo>
                <a:lnTo>
                  <a:pt x="0" y="1487154"/>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- 4</a:t>
            </a:r>
          </a:p>
        </p:txBody>
      </p:sp>
      <p:sp>
        <p:nvSpPr>
          <p:cNvPr name="TextBox 5" id="5"/>
          <p:cNvSpPr txBox="true"/>
          <p:nvPr/>
        </p:nvSpPr>
        <p:spPr>
          <a:xfrm rot="0">
            <a:off x="1146086" y="2210147"/>
            <a:ext cx="11288636" cy="1347612"/>
          </a:xfrm>
          <a:prstGeom prst="rect">
            <a:avLst/>
          </a:prstGeom>
        </p:spPr>
        <p:txBody>
          <a:bodyPr anchor="t" rtlCol="false" tIns="0" lIns="0" bIns="0" rIns="0">
            <a:spAutoFit/>
          </a:bodyPr>
          <a:lstStyle/>
          <a:p>
            <a:pPr>
              <a:lnSpc>
                <a:spcPts val="2149"/>
              </a:lnSpc>
            </a:pPr>
            <a:r>
              <a:rPr lang="en-US" sz="2008">
                <a:solidFill>
                  <a:srgbClr val="8338EC"/>
                </a:solidFill>
                <a:latin typeface="DM Sans Bold"/>
              </a:rPr>
              <a:t>4. Average Loan Term by Urban/Rural</a:t>
            </a:r>
          </a:p>
          <a:p>
            <a:pPr>
              <a:lnSpc>
                <a:spcPts val="2149"/>
              </a:lnSpc>
            </a:pPr>
          </a:p>
          <a:p>
            <a:pPr>
              <a:lnSpc>
                <a:spcPts val="2149"/>
              </a:lnSpc>
            </a:pPr>
            <a:r>
              <a:rPr lang="en-US" sz="2008">
                <a:solidFill>
                  <a:srgbClr val="000000"/>
                </a:solidFill>
                <a:latin typeface="DM Sans Bold"/>
              </a:rPr>
              <a:t>the average loan term for loans categorized as urban and rural, providing insights into the loan terms based on the location of the borrower.</a:t>
            </a:r>
          </a:p>
          <a:p>
            <a:pPr>
              <a:lnSpc>
                <a:spcPts val="214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2906" y="4491505"/>
            <a:ext cx="12498027" cy="3518954"/>
          </a:xfrm>
          <a:custGeom>
            <a:avLst/>
            <a:gdLst/>
            <a:ahLst/>
            <a:cxnLst/>
            <a:rect r="r" b="b" t="t" l="l"/>
            <a:pathLst>
              <a:path h="3518954" w="12498027">
                <a:moveTo>
                  <a:pt x="0" y="0"/>
                </a:moveTo>
                <a:lnTo>
                  <a:pt x="12498027" y="0"/>
                </a:lnTo>
                <a:lnTo>
                  <a:pt x="12498027" y="3518954"/>
                </a:lnTo>
                <a:lnTo>
                  <a:pt x="0" y="3518954"/>
                </a:lnTo>
                <a:lnTo>
                  <a:pt x="0" y="0"/>
                </a:lnTo>
                <a:close/>
              </a:path>
            </a:pathLst>
          </a:custGeom>
          <a:blipFill>
            <a:blip r:embed="rId2"/>
            <a:stretch>
              <a:fillRect l="0" t="0" r="-1361" b="0"/>
            </a:stretch>
          </a:blipFill>
        </p:spPr>
      </p:sp>
      <p:sp>
        <p:nvSpPr>
          <p:cNvPr name="Freeform 3" id="3"/>
          <p:cNvSpPr/>
          <p:nvPr/>
        </p:nvSpPr>
        <p:spPr>
          <a:xfrm flipH="false" flipV="false" rot="0">
            <a:off x="9064763" y="6169768"/>
            <a:ext cx="8589154" cy="3936384"/>
          </a:xfrm>
          <a:custGeom>
            <a:avLst/>
            <a:gdLst/>
            <a:ahLst/>
            <a:cxnLst/>
            <a:rect r="r" b="b" t="t" l="l"/>
            <a:pathLst>
              <a:path h="3936384" w="8589154">
                <a:moveTo>
                  <a:pt x="0" y="0"/>
                </a:moveTo>
                <a:lnTo>
                  <a:pt x="8589154" y="0"/>
                </a:lnTo>
                <a:lnTo>
                  <a:pt x="8589154" y="3936385"/>
                </a:lnTo>
                <a:lnTo>
                  <a:pt x="0" y="3936385"/>
                </a:lnTo>
                <a:lnTo>
                  <a:pt x="0" y="0"/>
                </a:lnTo>
                <a:close/>
              </a:path>
            </a:pathLst>
          </a:custGeom>
          <a:blipFill>
            <a:blip r:embed="rId3"/>
            <a:stretch>
              <a:fillRect l="0" t="0" r="0" b="-51625"/>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- 5</a:t>
            </a:r>
          </a:p>
        </p:txBody>
      </p:sp>
      <p:sp>
        <p:nvSpPr>
          <p:cNvPr name="TextBox 5" id="5"/>
          <p:cNvSpPr txBox="true"/>
          <p:nvPr/>
        </p:nvSpPr>
        <p:spPr>
          <a:xfrm rot="0">
            <a:off x="1146086" y="2200622"/>
            <a:ext cx="12805657" cy="2127441"/>
          </a:xfrm>
          <a:prstGeom prst="rect">
            <a:avLst/>
          </a:prstGeom>
        </p:spPr>
        <p:txBody>
          <a:bodyPr anchor="t" rtlCol="false" tIns="0" lIns="0" bIns="0" rIns="0">
            <a:spAutoFit/>
          </a:bodyPr>
          <a:lstStyle/>
          <a:p>
            <a:pPr>
              <a:lnSpc>
                <a:spcPts val="1700"/>
              </a:lnSpc>
            </a:pPr>
            <a:r>
              <a:rPr lang="en-US" sz="1589">
                <a:solidFill>
                  <a:srgbClr val="8338EC"/>
                </a:solidFill>
                <a:latin typeface="DM Sans Bold"/>
              </a:rPr>
              <a:t>5. Number of days it took from the approval of the loan to the actual disbursement of the funds. </a:t>
            </a:r>
          </a:p>
          <a:p>
            <a:pPr>
              <a:lnSpc>
                <a:spcPts val="1700"/>
              </a:lnSpc>
            </a:pPr>
          </a:p>
          <a:p>
            <a:pPr>
              <a:lnSpc>
                <a:spcPts val="1700"/>
              </a:lnSpc>
            </a:pPr>
            <a:r>
              <a:rPr lang="en-US" sz="1589">
                <a:solidFill>
                  <a:srgbClr val="000000"/>
                </a:solidFill>
                <a:latin typeface="DM Sans Bold"/>
              </a:rPr>
              <a:t>Assuming that the funds were received could have a negative relationship with a business's ability </a:t>
            </a:r>
          </a:p>
          <a:p>
            <a:pPr>
              <a:lnSpc>
                <a:spcPts val="1700"/>
              </a:lnSpc>
            </a:pPr>
            <a:r>
              <a:rPr lang="en-US" sz="1589">
                <a:solidFill>
                  <a:srgbClr val="000000"/>
                </a:solidFill>
                <a:latin typeface="DM Sans Bold"/>
              </a:rPr>
              <a:t>to repay a loan, whereas the longer it took to receive funds, the more difficult it would be to pay off the loan.</a:t>
            </a:r>
          </a:p>
          <a:p>
            <a:pPr>
              <a:lnSpc>
                <a:spcPts val="1700"/>
              </a:lnSpc>
            </a:pPr>
          </a:p>
          <a:p>
            <a:pPr>
              <a:lnSpc>
                <a:spcPts val="1700"/>
              </a:lnSpc>
            </a:pPr>
            <a:r>
              <a:rPr lang="en-US" sz="1589">
                <a:solidFill>
                  <a:srgbClr val="000000"/>
                </a:solidFill>
                <a:latin typeface="DM Sans Bold"/>
              </a:rPr>
              <a:t>ordered it by difference between the number of loans and the charged off loans that means the days from top to bottom represent the ideal days it took for the business to recieve money to successfully repay the debt and have minimum charged off loans </a:t>
            </a:r>
          </a:p>
          <a:p>
            <a:pPr>
              <a:lnSpc>
                <a:spcPts val="1700"/>
              </a:lnSpc>
            </a:pPr>
          </a:p>
          <a:p>
            <a:pPr>
              <a:lnSpc>
                <a:spcPts val="1700"/>
              </a:lnSpc>
            </a:pPr>
            <a:r>
              <a:rPr lang="en-US" sz="1589">
                <a:solidFill>
                  <a:srgbClr val="000000"/>
                </a:solidFill>
                <a:latin typeface="DM Sans Bold"/>
              </a:rPr>
              <a:t>charged off loan is that a lender has written off a loan as a loss.</a:t>
            </a:r>
          </a:p>
          <a:p>
            <a:pPr>
              <a:lnSpc>
                <a:spcPts val="1700"/>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6665" y="3473420"/>
            <a:ext cx="6688598" cy="4316576"/>
          </a:xfrm>
          <a:custGeom>
            <a:avLst/>
            <a:gdLst/>
            <a:ahLst/>
            <a:cxnLst/>
            <a:rect r="r" b="b" t="t" l="l"/>
            <a:pathLst>
              <a:path h="4316576" w="6688598">
                <a:moveTo>
                  <a:pt x="0" y="0"/>
                </a:moveTo>
                <a:lnTo>
                  <a:pt x="6688597" y="0"/>
                </a:lnTo>
                <a:lnTo>
                  <a:pt x="6688597" y="4316576"/>
                </a:lnTo>
                <a:lnTo>
                  <a:pt x="0" y="4316576"/>
                </a:lnTo>
                <a:lnTo>
                  <a:pt x="0" y="0"/>
                </a:lnTo>
                <a:close/>
              </a:path>
            </a:pathLst>
          </a:custGeom>
          <a:blipFill>
            <a:blip r:embed="rId2"/>
            <a:stretch>
              <a:fillRect l="0" t="0" r="0" b="0"/>
            </a:stretch>
          </a:blipFill>
        </p:spPr>
      </p:sp>
      <p:sp>
        <p:nvSpPr>
          <p:cNvPr name="Freeform 3" id="3"/>
          <p:cNvSpPr/>
          <p:nvPr/>
        </p:nvSpPr>
        <p:spPr>
          <a:xfrm flipH="false" flipV="false" rot="0">
            <a:off x="1146086" y="8474558"/>
            <a:ext cx="8239089" cy="783742"/>
          </a:xfrm>
          <a:custGeom>
            <a:avLst/>
            <a:gdLst/>
            <a:ahLst/>
            <a:cxnLst/>
            <a:rect r="r" b="b" t="t" l="l"/>
            <a:pathLst>
              <a:path h="783742" w="8239089">
                <a:moveTo>
                  <a:pt x="0" y="0"/>
                </a:moveTo>
                <a:lnTo>
                  <a:pt x="8239089" y="0"/>
                </a:lnTo>
                <a:lnTo>
                  <a:pt x="8239089" y="783742"/>
                </a:lnTo>
                <a:lnTo>
                  <a:pt x="0" y="783742"/>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- 6</a:t>
            </a:r>
          </a:p>
        </p:txBody>
      </p:sp>
      <p:sp>
        <p:nvSpPr>
          <p:cNvPr name="TextBox 5" id="5"/>
          <p:cNvSpPr txBox="true"/>
          <p:nvPr/>
        </p:nvSpPr>
        <p:spPr>
          <a:xfrm rot="0">
            <a:off x="1146086" y="2200622"/>
            <a:ext cx="12805657" cy="1072081"/>
          </a:xfrm>
          <a:prstGeom prst="rect">
            <a:avLst/>
          </a:prstGeom>
        </p:spPr>
        <p:txBody>
          <a:bodyPr anchor="t" rtlCol="false" tIns="0" lIns="0" bIns="0" rIns="0">
            <a:spAutoFit/>
          </a:bodyPr>
          <a:lstStyle/>
          <a:p>
            <a:pPr>
              <a:lnSpc>
                <a:spcPts val="1700"/>
              </a:lnSpc>
            </a:pPr>
            <a:r>
              <a:rPr lang="en-US" sz="1589">
                <a:solidFill>
                  <a:srgbClr val="8338EC"/>
                </a:solidFill>
                <a:latin typeface="DM Sans Bold"/>
              </a:rPr>
              <a:t> 6. whether or not the bank servicing the loan was in the same state that the business was located. </a:t>
            </a:r>
          </a:p>
          <a:p>
            <a:pPr>
              <a:lnSpc>
                <a:spcPts val="1700"/>
              </a:lnSpc>
            </a:pPr>
          </a:p>
          <a:p>
            <a:pPr>
              <a:lnSpc>
                <a:spcPts val="1700"/>
              </a:lnSpc>
            </a:pPr>
            <a:r>
              <a:rPr lang="en-US" sz="1589">
                <a:solidFill>
                  <a:srgbClr val="000000"/>
                </a:solidFill>
                <a:latin typeface="DM Sans Bold"/>
              </a:rPr>
              <a:t> My assumption is that it would be more difficult to service a loan for a business in another state </a:t>
            </a:r>
          </a:p>
          <a:p>
            <a:pPr>
              <a:lnSpc>
                <a:spcPts val="1700"/>
              </a:lnSpc>
            </a:pPr>
            <a:r>
              <a:rPr lang="en-US" sz="1589">
                <a:solidFill>
                  <a:srgbClr val="000000"/>
                </a:solidFill>
                <a:latin typeface="DM Sans Bold"/>
              </a:rPr>
              <a:t> and that this could have a negative impact on a business's ability</a:t>
            </a:r>
          </a:p>
          <a:p>
            <a:pPr>
              <a:lnSpc>
                <a:spcPts val="1700"/>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46086" y="3272702"/>
            <a:ext cx="10291815" cy="3523257"/>
          </a:xfrm>
          <a:custGeom>
            <a:avLst/>
            <a:gdLst/>
            <a:ahLst/>
            <a:cxnLst/>
            <a:rect r="r" b="b" t="t" l="l"/>
            <a:pathLst>
              <a:path h="3523257" w="10291815">
                <a:moveTo>
                  <a:pt x="0" y="0"/>
                </a:moveTo>
                <a:lnTo>
                  <a:pt x="10291815" y="0"/>
                </a:lnTo>
                <a:lnTo>
                  <a:pt x="10291815" y="3523257"/>
                </a:lnTo>
                <a:lnTo>
                  <a:pt x="0" y="3523257"/>
                </a:lnTo>
                <a:lnTo>
                  <a:pt x="0" y="0"/>
                </a:lnTo>
                <a:close/>
              </a:path>
            </a:pathLst>
          </a:custGeom>
          <a:blipFill>
            <a:blip r:embed="rId2"/>
            <a:stretch>
              <a:fillRect l="0" t="0" r="0" b="0"/>
            </a:stretch>
          </a:blipFill>
        </p:spPr>
      </p:sp>
      <p:sp>
        <p:nvSpPr>
          <p:cNvPr name="Freeform 3" id="3"/>
          <p:cNvSpPr/>
          <p:nvPr/>
        </p:nvSpPr>
        <p:spPr>
          <a:xfrm flipH="false" flipV="false" rot="0">
            <a:off x="8629624" y="4911348"/>
            <a:ext cx="9024293" cy="5047486"/>
          </a:xfrm>
          <a:custGeom>
            <a:avLst/>
            <a:gdLst/>
            <a:ahLst/>
            <a:cxnLst/>
            <a:rect r="r" b="b" t="t" l="l"/>
            <a:pathLst>
              <a:path h="5047486" w="9024293">
                <a:moveTo>
                  <a:pt x="0" y="0"/>
                </a:moveTo>
                <a:lnTo>
                  <a:pt x="9024293" y="0"/>
                </a:lnTo>
                <a:lnTo>
                  <a:pt x="9024293" y="5047485"/>
                </a:lnTo>
                <a:lnTo>
                  <a:pt x="0" y="5047485"/>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- 7</a:t>
            </a:r>
          </a:p>
        </p:txBody>
      </p:sp>
      <p:sp>
        <p:nvSpPr>
          <p:cNvPr name="TextBox 5" id="5"/>
          <p:cNvSpPr txBox="true"/>
          <p:nvPr/>
        </p:nvSpPr>
        <p:spPr>
          <a:xfrm rot="0">
            <a:off x="1146086" y="2200622"/>
            <a:ext cx="12805657" cy="1072081"/>
          </a:xfrm>
          <a:prstGeom prst="rect">
            <a:avLst/>
          </a:prstGeom>
        </p:spPr>
        <p:txBody>
          <a:bodyPr anchor="t" rtlCol="false" tIns="0" lIns="0" bIns="0" rIns="0">
            <a:spAutoFit/>
          </a:bodyPr>
          <a:lstStyle/>
          <a:p>
            <a:pPr>
              <a:lnSpc>
                <a:spcPts val="1700"/>
              </a:lnSpc>
            </a:pPr>
            <a:r>
              <a:rPr lang="en-US" sz="1589">
                <a:solidFill>
                  <a:srgbClr val="8338EC"/>
                </a:solidFill>
                <a:latin typeface="DM Sans Bold"/>
              </a:rPr>
              <a:t>7. amount of the loan the SBA guaranteed</a:t>
            </a:r>
          </a:p>
          <a:p>
            <a:pPr>
              <a:lnSpc>
                <a:spcPts val="1700"/>
              </a:lnSpc>
            </a:pPr>
          </a:p>
          <a:p>
            <a:pPr>
              <a:lnSpc>
                <a:spcPts val="1700"/>
              </a:lnSpc>
            </a:pPr>
            <a:r>
              <a:rPr lang="en-US" sz="1589">
                <a:solidFill>
                  <a:srgbClr val="000000"/>
                </a:solidFill>
                <a:latin typeface="DM Sans Bold"/>
              </a:rPr>
              <a:t> The SBA will 'guaranty' a percentage of the loan in the event of a loss. For example if a business took out a 500,000 loan </a:t>
            </a:r>
          </a:p>
          <a:p>
            <a:pPr>
              <a:lnSpc>
                <a:spcPts val="1700"/>
              </a:lnSpc>
            </a:pPr>
            <a:r>
              <a:rPr lang="en-US" sz="1589">
                <a:solidFill>
                  <a:srgbClr val="000000"/>
                </a:solidFill>
                <a:latin typeface="DM Sans Bold"/>
              </a:rPr>
              <a:t>and the SBA guaranteed 50%, if the business was unable to repay 200,000 of the loan the SBA would cover 100,000 of that loss.</a:t>
            </a:r>
          </a:p>
          <a:p>
            <a:pPr>
              <a:lnSpc>
                <a:spcPts val="17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556142" y="5143500"/>
            <a:ext cx="0" cy="1854327"/>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2345359" y="3086100"/>
            <a:ext cx="4544458" cy="4114800"/>
          </a:xfrm>
          <a:custGeom>
            <a:avLst/>
            <a:gdLst/>
            <a:ahLst/>
            <a:cxnLst/>
            <a:rect r="r" b="b" t="t" l="l"/>
            <a:pathLst>
              <a:path h="4114800" w="4544458">
                <a:moveTo>
                  <a:pt x="0" y="0"/>
                </a:moveTo>
                <a:lnTo>
                  <a:pt x="4544458" y="0"/>
                </a:lnTo>
                <a:lnTo>
                  <a:pt x="45444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8417876"/>
            <a:ext cx="9401748" cy="1108240"/>
          </a:xfrm>
          <a:prstGeom prst="rect">
            <a:avLst/>
          </a:prstGeom>
        </p:spPr>
        <p:txBody>
          <a:bodyPr anchor="t" rtlCol="false" tIns="0" lIns="0" bIns="0" rIns="0">
            <a:spAutoFit/>
          </a:bodyPr>
          <a:lstStyle/>
          <a:p>
            <a:pPr>
              <a:lnSpc>
                <a:spcPts val="8060"/>
              </a:lnSpc>
            </a:pPr>
            <a:r>
              <a:rPr lang="en-US" sz="9056">
                <a:solidFill>
                  <a:srgbClr val="000000"/>
                </a:solidFill>
                <a:latin typeface="DM Sans Bold"/>
              </a:rPr>
              <a:t>INTRODUCTION</a:t>
            </a:r>
          </a:p>
        </p:txBody>
      </p:sp>
      <p:sp>
        <p:nvSpPr>
          <p:cNvPr name="TextBox 5" id="5"/>
          <p:cNvSpPr txBox="true"/>
          <p:nvPr/>
        </p:nvSpPr>
        <p:spPr>
          <a:xfrm rot="0">
            <a:off x="1069661" y="1302067"/>
            <a:ext cx="9360787" cy="2755583"/>
          </a:xfrm>
          <a:prstGeom prst="rect">
            <a:avLst/>
          </a:prstGeom>
        </p:spPr>
        <p:txBody>
          <a:bodyPr anchor="t" rtlCol="false" tIns="0" lIns="0" bIns="0" rIns="0">
            <a:spAutoFit/>
          </a:bodyPr>
          <a:lstStyle/>
          <a:p>
            <a:pPr>
              <a:lnSpc>
                <a:spcPts val="5129"/>
              </a:lnSpc>
            </a:pPr>
            <a:r>
              <a:rPr lang="en-US" sz="2999">
                <a:solidFill>
                  <a:srgbClr val="000000"/>
                </a:solidFill>
                <a:latin typeface="DM Sans Bold"/>
              </a:rPr>
              <a:t>"Should the Loan Be Approved?"</a:t>
            </a:r>
          </a:p>
          <a:p>
            <a:pPr>
              <a:lnSpc>
                <a:spcPts val="4274"/>
              </a:lnSpc>
            </a:pPr>
          </a:p>
          <a:p>
            <a:pPr>
              <a:lnSpc>
                <a:spcPts val="4274"/>
              </a:lnSpc>
            </a:pPr>
            <a:r>
              <a:rPr lang="en-US" sz="2499">
                <a:solidFill>
                  <a:srgbClr val="000000"/>
                </a:solidFill>
                <a:latin typeface="DM Sans Bold"/>
              </a:rPr>
              <a:t>An ETL-driven project leveraging the SBAnational dataset, Informatica for data processing, MS SQL Server and Python for insights to predict loan approval outcomes.</a:t>
            </a:r>
          </a:p>
        </p:txBody>
      </p:sp>
      <p:sp>
        <p:nvSpPr>
          <p:cNvPr name="TextBox 6" id="6"/>
          <p:cNvSpPr txBox="true"/>
          <p:nvPr/>
        </p:nvSpPr>
        <p:spPr>
          <a:xfrm rot="0">
            <a:off x="1889593" y="5386527"/>
            <a:ext cx="6540230" cy="1679575"/>
          </a:xfrm>
          <a:prstGeom prst="rect">
            <a:avLst/>
          </a:prstGeom>
        </p:spPr>
        <p:txBody>
          <a:bodyPr anchor="t" rtlCol="false" tIns="0" lIns="0" bIns="0" rIns="0">
            <a:spAutoFit/>
          </a:bodyPr>
          <a:lstStyle/>
          <a:p>
            <a:pPr>
              <a:lnSpc>
                <a:spcPts val="2674"/>
              </a:lnSpc>
            </a:pPr>
            <a:r>
              <a:rPr lang="en-US" sz="2499">
                <a:solidFill>
                  <a:srgbClr val="000000"/>
                </a:solidFill>
                <a:latin typeface="DM Sans Bold"/>
              </a:rPr>
              <a:t>With facts and dimension tables, a data warehouse model is being built with the intention of producing a useful data resource.</a:t>
            </a:r>
          </a:p>
          <a:p>
            <a:pPr>
              <a:lnSpc>
                <a:spcPts val="2674"/>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2528" y="3012356"/>
            <a:ext cx="14730404" cy="5249560"/>
          </a:xfrm>
          <a:custGeom>
            <a:avLst/>
            <a:gdLst/>
            <a:ahLst/>
            <a:cxnLst/>
            <a:rect r="r" b="b" t="t" l="l"/>
            <a:pathLst>
              <a:path h="5249560" w="14730404">
                <a:moveTo>
                  <a:pt x="0" y="0"/>
                </a:moveTo>
                <a:lnTo>
                  <a:pt x="14730405" y="0"/>
                </a:lnTo>
                <a:lnTo>
                  <a:pt x="14730405" y="5249561"/>
                </a:lnTo>
                <a:lnTo>
                  <a:pt x="0" y="5249561"/>
                </a:lnTo>
                <a:lnTo>
                  <a:pt x="0" y="0"/>
                </a:lnTo>
                <a:close/>
              </a:path>
            </a:pathLst>
          </a:custGeom>
          <a:blipFill>
            <a:blip r:embed="rId2"/>
            <a:stretch>
              <a:fillRect l="0" t="0" r="0" b="0"/>
            </a:stretch>
          </a:blipFill>
        </p:spPr>
      </p:sp>
      <p:sp>
        <p:nvSpPr>
          <p:cNvPr name="TextBox 3" id="3"/>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- 8</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96831"/>
            <a:ext cx="14814660" cy="5571729"/>
          </a:xfrm>
          <a:custGeom>
            <a:avLst/>
            <a:gdLst/>
            <a:ahLst/>
            <a:cxnLst/>
            <a:rect r="r" b="b" t="t" l="l"/>
            <a:pathLst>
              <a:path h="5571729" w="14814660">
                <a:moveTo>
                  <a:pt x="0" y="0"/>
                </a:moveTo>
                <a:lnTo>
                  <a:pt x="14814660" y="0"/>
                </a:lnTo>
                <a:lnTo>
                  <a:pt x="14814660" y="5571728"/>
                </a:lnTo>
                <a:lnTo>
                  <a:pt x="0" y="5571728"/>
                </a:lnTo>
                <a:lnTo>
                  <a:pt x="0" y="0"/>
                </a:lnTo>
                <a:close/>
              </a:path>
            </a:pathLst>
          </a:custGeom>
          <a:blipFill>
            <a:blip r:embed="rId2"/>
            <a:stretch>
              <a:fillRect l="0" t="0" r="0" b="0"/>
            </a:stretch>
          </a:blipFill>
        </p:spPr>
      </p:sp>
      <p:sp>
        <p:nvSpPr>
          <p:cNvPr name="TextBox 3" id="3"/>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- 9</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22523"/>
            <a:ext cx="9947589" cy="6020655"/>
          </a:xfrm>
          <a:custGeom>
            <a:avLst/>
            <a:gdLst/>
            <a:ahLst/>
            <a:cxnLst/>
            <a:rect r="r" b="b" t="t" l="l"/>
            <a:pathLst>
              <a:path h="6020655" w="9947589">
                <a:moveTo>
                  <a:pt x="0" y="0"/>
                </a:moveTo>
                <a:lnTo>
                  <a:pt x="9947589" y="0"/>
                </a:lnTo>
                <a:lnTo>
                  <a:pt x="9947589" y="6020656"/>
                </a:lnTo>
                <a:lnTo>
                  <a:pt x="0" y="6020656"/>
                </a:lnTo>
                <a:lnTo>
                  <a:pt x="0" y="0"/>
                </a:lnTo>
                <a:close/>
              </a:path>
            </a:pathLst>
          </a:custGeom>
          <a:blipFill>
            <a:blip r:embed="rId2"/>
            <a:stretch>
              <a:fillRect l="0" t="0" r="0" b="0"/>
            </a:stretch>
          </a:blipFill>
        </p:spPr>
      </p:sp>
      <p:sp>
        <p:nvSpPr>
          <p:cNvPr name="Freeform 3" id="3"/>
          <p:cNvSpPr/>
          <p:nvPr/>
        </p:nvSpPr>
        <p:spPr>
          <a:xfrm flipH="false" flipV="false" rot="0">
            <a:off x="11103863" y="2279217"/>
            <a:ext cx="6550054" cy="6451954"/>
          </a:xfrm>
          <a:custGeom>
            <a:avLst/>
            <a:gdLst/>
            <a:ahLst/>
            <a:cxnLst/>
            <a:rect r="r" b="b" t="t" l="l"/>
            <a:pathLst>
              <a:path h="6451954" w="6550054">
                <a:moveTo>
                  <a:pt x="0" y="0"/>
                </a:moveTo>
                <a:lnTo>
                  <a:pt x="6550054" y="0"/>
                </a:lnTo>
                <a:lnTo>
                  <a:pt x="6550054" y="6451954"/>
                </a:lnTo>
                <a:lnTo>
                  <a:pt x="0" y="6451954"/>
                </a:lnTo>
                <a:lnTo>
                  <a:pt x="0" y="0"/>
                </a:lnTo>
                <a:close/>
              </a:path>
            </a:pathLst>
          </a:custGeom>
          <a:blipFill>
            <a:blip r:embed="rId3"/>
            <a:stretch>
              <a:fillRect l="0" t="0" r="0" b="0"/>
            </a:stretch>
          </a:blipFill>
        </p:spPr>
      </p:sp>
      <p:sp>
        <p:nvSpPr>
          <p:cNvPr name="TextBox 4" id="4"/>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DERIVED INSIGHT - 10</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45438" y="2973851"/>
            <a:ext cx="14913862" cy="5180964"/>
          </a:xfrm>
          <a:prstGeom prst="rect">
            <a:avLst/>
          </a:prstGeom>
        </p:spPr>
        <p:txBody>
          <a:bodyPr anchor="t" rtlCol="false" tIns="0" lIns="0" bIns="0" rIns="0">
            <a:spAutoFit/>
          </a:bodyPr>
          <a:lstStyle/>
          <a:p>
            <a:pPr>
              <a:lnSpc>
                <a:spcPts val="19579"/>
              </a:lnSpc>
            </a:pPr>
            <a:r>
              <a:rPr lang="en-US" sz="21999">
                <a:solidFill>
                  <a:srgbClr val="000000"/>
                </a:solidFill>
                <a:latin typeface="DM Sans"/>
              </a:rPr>
              <a:t>Thank</a:t>
            </a:r>
          </a:p>
          <a:p>
            <a:pPr>
              <a:lnSpc>
                <a:spcPts val="19579"/>
              </a:lnSpc>
            </a:pPr>
            <a:r>
              <a:rPr lang="en-US" sz="21999">
                <a:solidFill>
                  <a:srgbClr val="000000"/>
                </a:solidFill>
                <a:latin typeface="DM Sans"/>
              </a:rPr>
              <a:t>You!</a:t>
            </a:r>
          </a:p>
        </p:txBody>
      </p:sp>
      <p:sp>
        <p:nvSpPr>
          <p:cNvPr name="AutoShape 3" id="3"/>
          <p:cNvSpPr/>
          <p:nvPr/>
        </p:nvSpPr>
        <p:spPr>
          <a:xfrm flipH="true" flipV="true">
            <a:off x="2345438" y="1565979"/>
            <a:ext cx="1632016" cy="0"/>
          </a:xfrm>
          <a:prstGeom prst="line">
            <a:avLst/>
          </a:prstGeom>
          <a:ln cap="flat" w="190500">
            <a:solidFill>
              <a:srgbClr val="000000"/>
            </a:solidFill>
            <a:prstDash val="solid"/>
            <a:headEnd type="none" len="sm" w="sm"/>
            <a:tailEnd type="none" len="sm" w="sm"/>
          </a:ln>
        </p:spPr>
      </p:sp>
      <p:sp>
        <p:nvSpPr>
          <p:cNvPr name="AutoShape 4" id="4"/>
          <p:cNvSpPr/>
          <p:nvPr/>
        </p:nvSpPr>
        <p:spPr>
          <a:xfrm>
            <a:off x="17164050" y="8810213"/>
            <a:ext cx="0" cy="1632016"/>
          </a:xfrm>
          <a:prstGeom prst="line">
            <a:avLst/>
          </a:prstGeom>
          <a:ln cap="flat" w="190500">
            <a:solidFill>
              <a:srgbClr val="000000"/>
            </a:solidFill>
            <a:prstDash val="solid"/>
            <a:headEnd type="none" len="sm" w="sm"/>
            <a:tailEnd type="none" len="sm" w="sm"/>
          </a:ln>
        </p:spPr>
      </p:sp>
      <p:sp>
        <p:nvSpPr>
          <p:cNvPr name="TextBox 5" id="5"/>
          <p:cNvSpPr txBox="true"/>
          <p:nvPr/>
        </p:nvSpPr>
        <p:spPr>
          <a:xfrm rot="0">
            <a:off x="619372" y="9305925"/>
            <a:ext cx="1630816" cy="520741"/>
          </a:xfrm>
          <a:prstGeom prst="rect">
            <a:avLst/>
          </a:prstGeom>
        </p:spPr>
        <p:txBody>
          <a:bodyPr anchor="t" rtlCol="false" tIns="0" lIns="0" bIns="0" rIns="0">
            <a:spAutoFit/>
          </a:bodyPr>
          <a:lstStyle/>
          <a:p>
            <a:pPr algn="ctr">
              <a:lnSpc>
                <a:spcPts val="4058"/>
              </a:lnSpc>
              <a:spcBef>
                <a:spcPct val="0"/>
              </a:spcBef>
            </a:pPr>
            <a:r>
              <a:rPr lang="en-US" sz="3792">
                <a:solidFill>
                  <a:srgbClr val="000000"/>
                </a:solidFill>
                <a:latin typeface="DM Sans Bold"/>
              </a:rPr>
              <a:t>CHUBB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7971863" y="5115474"/>
            <a:ext cx="1764511" cy="0"/>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12616264" y="2826645"/>
            <a:ext cx="2520334" cy="3122035"/>
          </a:xfrm>
          <a:custGeom>
            <a:avLst/>
            <a:gdLst/>
            <a:ahLst/>
            <a:cxnLst/>
            <a:rect r="r" b="b" t="t" l="l"/>
            <a:pathLst>
              <a:path h="3122035" w="2520334">
                <a:moveTo>
                  <a:pt x="0" y="0"/>
                </a:moveTo>
                <a:lnTo>
                  <a:pt x="2520334" y="0"/>
                </a:lnTo>
                <a:lnTo>
                  <a:pt x="2520334" y="3122035"/>
                </a:lnTo>
                <a:lnTo>
                  <a:pt x="0" y="3122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579514"/>
            <a:ext cx="6943163" cy="1424344"/>
          </a:xfrm>
          <a:prstGeom prst="rect">
            <a:avLst/>
          </a:prstGeom>
        </p:spPr>
        <p:txBody>
          <a:bodyPr anchor="t" rtlCol="false" tIns="0" lIns="0" bIns="0" rIns="0">
            <a:spAutoFit/>
          </a:bodyPr>
          <a:lstStyle/>
          <a:p>
            <a:pPr>
              <a:lnSpc>
                <a:spcPts val="10379"/>
              </a:lnSpc>
            </a:pPr>
            <a:r>
              <a:rPr lang="en-US" sz="11662">
                <a:solidFill>
                  <a:srgbClr val="000000"/>
                </a:solidFill>
                <a:latin typeface="DM Sans Bold"/>
              </a:rPr>
              <a:t>SOURCE</a:t>
            </a:r>
          </a:p>
        </p:txBody>
      </p:sp>
      <p:sp>
        <p:nvSpPr>
          <p:cNvPr name="TextBox 5" id="5"/>
          <p:cNvSpPr txBox="true"/>
          <p:nvPr/>
        </p:nvSpPr>
        <p:spPr>
          <a:xfrm rot="0">
            <a:off x="11683246" y="6317296"/>
            <a:ext cx="4386371" cy="817814"/>
          </a:xfrm>
          <a:prstGeom prst="rect">
            <a:avLst/>
          </a:prstGeom>
        </p:spPr>
        <p:txBody>
          <a:bodyPr anchor="t" rtlCol="false" tIns="0" lIns="0" bIns="0" rIns="0">
            <a:spAutoFit/>
          </a:bodyPr>
          <a:lstStyle/>
          <a:p>
            <a:pPr algn="ctr">
              <a:lnSpc>
                <a:spcPts val="6315"/>
              </a:lnSpc>
              <a:spcBef>
                <a:spcPct val="0"/>
              </a:spcBef>
            </a:pPr>
            <a:r>
              <a:rPr lang="en-US" sz="5902">
                <a:solidFill>
                  <a:srgbClr val="000000"/>
                </a:solidFill>
                <a:latin typeface="DM Sans Bold"/>
              </a:rPr>
              <a:t>SBAnational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1504" y="3362968"/>
            <a:ext cx="16484991" cy="5895332"/>
          </a:xfrm>
          <a:custGeom>
            <a:avLst/>
            <a:gdLst/>
            <a:ahLst/>
            <a:cxnLst/>
            <a:rect r="r" b="b" t="t" l="l"/>
            <a:pathLst>
              <a:path h="5895332" w="16484991">
                <a:moveTo>
                  <a:pt x="0" y="0"/>
                </a:moveTo>
                <a:lnTo>
                  <a:pt x="16484992" y="0"/>
                </a:lnTo>
                <a:lnTo>
                  <a:pt x="16484992" y="5895332"/>
                </a:lnTo>
                <a:lnTo>
                  <a:pt x="0" y="5895332"/>
                </a:lnTo>
                <a:lnTo>
                  <a:pt x="0" y="0"/>
                </a:lnTo>
                <a:close/>
              </a:path>
            </a:pathLst>
          </a:custGeom>
          <a:blipFill>
            <a:blip r:embed="rId2"/>
            <a:stretch>
              <a:fillRect l="0" t="-383" r="0" b="-1098"/>
            </a:stretch>
          </a:blipFill>
        </p:spPr>
      </p:sp>
      <p:sp>
        <p:nvSpPr>
          <p:cNvPr name="Freeform 3" id="3"/>
          <p:cNvSpPr/>
          <p:nvPr/>
        </p:nvSpPr>
        <p:spPr>
          <a:xfrm flipH="false" flipV="false" rot="0">
            <a:off x="6136340" y="1172698"/>
            <a:ext cx="724275" cy="703205"/>
          </a:xfrm>
          <a:custGeom>
            <a:avLst/>
            <a:gdLst/>
            <a:ahLst/>
            <a:cxnLst/>
            <a:rect r="r" b="b" t="t" l="l"/>
            <a:pathLst>
              <a:path h="703205" w="724275">
                <a:moveTo>
                  <a:pt x="0" y="0"/>
                </a:moveTo>
                <a:lnTo>
                  <a:pt x="724275" y="0"/>
                </a:lnTo>
                <a:lnTo>
                  <a:pt x="724275" y="703205"/>
                </a:lnTo>
                <a:lnTo>
                  <a:pt x="0" y="703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114425"/>
            <a:ext cx="4915581" cy="905476"/>
          </a:xfrm>
          <a:prstGeom prst="rect">
            <a:avLst/>
          </a:prstGeom>
        </p:spPr>
        <p:txBody>
          <a:bodyPr anchor="t" rtlCol="false" tIns="0" lIns="0" bIns="0" rIns="0">
            <a:spAutoFit/>
          </a:bodyPr>
          <a:lstStyle/>
          <a:p>
            <a:pPr algn="ctr">
              <a:lnSpc>
                <a:spcPts val="7077"/>
              </a:lnSpc>
              <a:spcBef>
                <a:spcPct val="0"/>
              </a:spcBef>
            </a:pPr>
            <a:r>
              <a:rPr lang="en-US" sz="6614">
                <a:solidFill>
                  <a:srgbClr val="000000"/>
                </a:solidFill>
                <a:latin typeface="DM Sans Bold"/>
              </a:rPr>
              <a:t>SBAnational</a:t>
            </a:r>
          </a:p>
        </p:txBody>
      </p:sp>
      <p:sp>
        <p:nvSpPr>
          <p:cNvPr name="TextBox 5" id="5"/>
          <p:cNvSpPr txBox="true"/>
          <p:nvPr/>
        </p:nvSpPr>
        <p:spPr>
          <a:xfrm rot="0">
            <a:off x="1110590" y="2283318"/>
            <a:ext cx="1570208" cy="656630"/>
          </a:xfrm>
          <a:prstGeom prst="rect">
            <a:avLst/>
          </a:prstGeom>
        </p:spPr>
        <p:txBody>
          <a:bodyPr anchor="t" rtlCol="false" tIns="0" lIns="0" bIns="0" rIns="0">
            <a:spAutoFit/>
          </a:bodyPr>
          <a:lstStyle/>
          <a:p>
            <a:pPr>
              <a:lnSpc>
                <a:spcPts val="1760"/>
              </a:lnSpc>
            </a:pPr>
            <a:r>
              <a:rPr lang="en-US" sz="1644">
                <a:solidFill>
                  <a:srgbClr val="000000"/>
                </a:solidFill>
                <a:latin typeface="DM Sans Bold"/>
              </a:rPr>
              <a:t>Size - 171 MB</a:t>
            </a:r>
          </a:p>
          <a:p>
            <a:pPr>
              <a:lnSpc>
                <a:spcPts val="1760"/>
              </a:lnSpc>
            </a:pPr>
            <a:r>
              <a:rPr lang="en-US" sz="1644">
                <a:solidFill>
                  <a:srgbClr val="000000"/>
                </a:solidFill>
                <a:latin typeface="DM Sans Bold"/>
              </a:rPr>
              <a:t>Rows - 8,99,165</a:t>
            </a:r>
          </a:p>
          <a:p>
            <a:pPr>
              <a:lnSpc>
                <a:spcPts val="1760"/>
              </a:lnSpc>
              <a:spcBef>
                <a:spcPct val="0"/>
              </a:spcBef>
            </a:pPr>
            <a:r>
              <a:rPr lang="en-US" sz="1644">
                <a:solidFill>
                  <a:srgbClr val="000000"/>
                </a:solidFill>
                <a:latin typeface="DM Sans Bold"/>
              </a:rPr>
              <a:t>Columns -  27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000000"/>
                </a:solidFill>
                <a:latin typeface="DM Sans Bold"/>
              </a:rPr>
              <a:t>1</a:t>
            </a:r>
          </a:p>
        </p:txBody>
      </p:sp>
      <p:sp>
        <p:nvSpPr>
          <p:cNvPr name="Freeform 3" id="3"/>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028700" y="1123950"/>
            <a:ext cx="1006565" cy="0"/>
          </a:xfrm>
          <a:prstGeom prst="line">
            <a:avLst/>
          </a:prstGeom>
          <a:ln cap="flat" w="190500">
            <a:solidFill>
              <a:srgbClr val="000000"/>
            </a:solidFill>
            <a:prstDash val="solid"/>
            <a:headEnd type="none" len="sm" w="sm"/>
            <a:tailEnd type="none" len="sm" w="sm"/>
          </a:ln>
        </p:spPr>
      </p:sp>
      <p:sp>
        <p:nvSpPr>
          <p:cNvPr name="TextBox 5" id="5"/>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rPr>
              <a:t>STAGING TABLE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880158"/>
            <a:ext cx="0" cy="1006565"/>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6451937" y="896129"/>
            <a:ext cx="572651" cy="709365"/>
          </a:xfrm>
          <a:custGeom>
            <a:avLst/>
            <a:gdLst/>
            <a:ahLst/>
            <a:cxnLst/>
            <a:rect r="r" b="b" t="t" l="l"/>
            <a:pathLst>
              <a:path h="709365" w="572651">
                <a:moveTo>
                  <a:pt x="0" y="0"/>
                </a:moveTo>
                <a:lnTo>
                  <a:pt x="572650" y="0"/>
                </a:lnTo>
                <a:lnTo>
                  <a:pt x="572650" y="709364"/>
                </a:lnTo>
                <a:lnTo>
                  <a:pt x="0" y="709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70528" y="884188"/>
            <a:ext cx="578356" cy="721306"/>
          </a:xfrm>
          <a:custGeom>
            <a:avLst/>
            <a:gdLst/>
            <a:ahLst/>
            <a:cxnLst/>
            <a:rect r="r" b="b" t="t" l="l"/>
            <a:pathLst>
              <a:path h="721306" w="578356">
                <a:moveTo>
                  <a:pt x="0" y="0"/>
                </a:moveTo>
                <a:lnTo>
                  <a:pt x="578356" y="0"/>
                </a:lnTo>
                <a:lnTo>
                  <a:pt x="578356" y="721305"/>
                </a:lnTo>
                <a:lnTo>
                  <a:pt x="0" y="7213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7311856" y="1261511"/>
            <a:ext cx="1477542" cy="0"/>
          </a:xfrm>
          <a:prstGeom prst="line">
            <a:avLst/>
          </a:prstGeom>
          <a:ln cap="flat" w="19050">
            <a:solidFill>
              <a:srgbClr val="000000"/>
            </a:solidFill>
            <a:prstDash val="solid"/>
            <a:headEnd type="none" len="sm" w="sm"/>
            <a:tailEnd type="arrow" len="sm" w="med"/>
          </a:ln>
        </p:spPr>
      </p:sp>
      <p:sp>
        <p:nvSpPr>
          <p:cNvPr name="Freeform 6" id="6"/>
          <p:cNvSpPr/>
          <p:nvPr/>
        </p:nvSpPr>
        <p:spPr>
          <a:xfrm flipH="false" flipV="false" rot="0">
            <a:off x="4592780" y="4110123"/>
            <a:ext cx="9733853" cy="5876246"/>
          </a:xfrm>
          <a:custGeom>
            <a:avLst/>
            <a:gdLst/>
            <a:ahLst/>
            <a:cxnLst/>
            <a:rect r="r" b="b" t="t" l="l"/>
            <a:pathLst>
              <a:path h="5876246" w="9733853">
                <a:moveTo>
                  <a:pt x="0" y="0"/>
                </a:moveTo>
                <a:lnTo>
                  <a:pt x="9733853" y="0"/>
                </a:lnTo>
                <a:lnTo>
                  <a:pt x="9733853" y="5876245"/>
                </a:lnTo>
                <a:lnTo>
                  <a:pt x="0" y="5876245"/>
                </a:lnTo>
                <a:lnTo>
                  <a:pt x="0" y="0"/>
                </a:lnTo>
                <a:close/>
              </a:path>
            </a:pathLst>
          </a:custGeom>
          <a:blipFill>
            <a:blip r:embed="rId6"/>
            <a:stretch>
              <a:fillRect l="0" t="0" r="0" b="0"/>
            </a:stretch>
          </a:blipFill>
        </p:spPr>
      </p:sp>
      <p:sp>
        <p:nvSpPr>
          <p:cNvPr name="TextBox 7" id="7"/>
          <p:cNvSpPr txBox="true"/>
          <p:nvPr/>
        </p:nvSpPr>
        <p:spPr>
          <a:xfrm rot="0">
            <a:off x="1028700" y="812977"/>
            <a:ext cx="16625217" cy="1101851"/>
          </a:xfrm>
          <a:prstGeom prst="rect">
            <a:avLst/>
          </a:prstGeom>
        </p:spPr>
        <p:txBody>
          <a:bodyPr anchor="t" rtlCol="false" tIns="0" lIns="0" bIns="0" rIns="0">
            <a:spAutoFit/>
          </a:bodyPr>
          <a:lstStyle/>
          <a:p>
            <a:pPr>
              <a:lnSpc>
                <a:spcPts val="8183"/>
              </a:lnSpc>
            </a:pPr>
            <a:r>
              <a:rPr lang="en-US" sz="8799">
                <a:solidFill>
                  <a:srgbClr val="000000"/>
                </a:solidFill>
                <a:latin typeface="DM Sans Bold"/>
              </a:rPr>
              <a:t>STAGING</a:t>
            </a:r>
          </a:p>
        </p:txBody>
      </p:sp>
      <p:sp>
        <p:nvSpPr>
          <p:cNvPr name="TextBox 8" id="8"/>
          <p:cNvSpPr txBox="true"/>
          <p:nvPr/>
        </p:nvSpPr>
        <p:spPr>
          <a:xfrm rot="0">
            <a:off x="1175425" y="2026282"/>
            <a:ext cx="2081237" cy="483031"/>
          </a:xfrm>
          <a:prstGeom prst="rect">
            <a:avLst/>
          </a:prstGeom>
        </p:spPr>
        <p:txBody>
          <a:bodyPr anchor="t" rtlCol="false" tIns="0" lIns="0" bIns="0" rIns="0">
            <a:spAutoFit/>
          </a:bodyPr>
          <a:lstStyle/>
          <a:p>
            <a:pPr algn="ctr">
              <a:lnSpc>
                <a:spcPts val="3788"/>
              </a:lnSpc>
              <a:spcBef>
                <a:spcPct val="0"/>
              </a:spcBef>
            </a:pPr>
            <a:r>
              <a:rPr lang="en-US" sz="3541">
                <a:solidFill>
                  <a:srgbClr val="000000"/>
                </a:solidFill>
                <a:latin typeface="DM Sans Bold"/>
              </a:rPr>
              <a:t>LoanData</a:t>
            </a:r>
          </a:p>
        </p:txBody>
      </p:sp>
      <p:sp>
        <p:nvSpPr>
          <p:cNvPr name="TextBox 9" id="9"/>
          <p:cNvSpPr txBox="true"/>
          <p:nvPr/>
        </p:nvSpPr>
        <p:spPr>
          <a:xfrm rot="0">
            <a:off x="1426532" y="2661083"/>
            <a:ext cx="10050810" cy="638039"/>
          </a:xfrm>
          <a:prstGeom prst="rect">
            <a:avLst/>
          </a:prstGeom>
        </p:spPr>
        <p:txBody>
          <a:bodyPr anchor="t" rtlCol="false" tIns="0" lIns="0" bIns="0" rIns="0">
            <a:spAutoFit/>
          </a:bodyPr>
          <a:lstStyle/>
          <a:p>
            <a:pPr algn="ctr">
              <a:lnSpc>
                <a:spcPts val="5689"/>
              </a:lnSpc>
            </a:pPr>
            <a:r>
              <a:rPr lang="en-US" sz="2802">
                <a:solidFill>
                  <a:srgbClr val="000000"/>
                </a:solidFill>
                <a:latin typeface="DM Sans Bold"/>
              </a:rPr>
              <a:t>Data load from </a:t>
            </a:r>
            <a:r>
              <a:rPr lang="en-US" sz="2802">
                <a:solidFill>
                  <a:srgbClr val="7CC250"/>
                </a:solidFill>
                <a:latin typeface="DM Sans Bold"/>
              </a:rPr>
              <a:t>flat file </a:t>
            </a:r>
            <a:r>
              <a:rPr lang="en-US" sz="2802">
                <a:solidFill>
                  <a:srgbClr val="000000"/>
                </a:solidFill>
                <a:latin typeface="DM Sans Bold"/>
              </a:rPr>
              <a:t>SBAnational to </a:t>
            </a:r>
            <a:r>
              <a:rPr lang="en-US" sz="2802">
                <a:solidFill>
                  <a:srgbClr val="FFDE59"/>
                </a:solidFill>
                <a:latin typeface="DM Sans Bold"/>
              </a:rPr>
              <a:t>database </a:t>
            </a:r>
            <a:r>
              <a:rPr lang="en-US" sz="2802">
                <a:solidFill>
                  <a:srgbClr val="000000"/>
                </a:solidFill>
                <a:latin typeface="DM Sans Bold"/>
              </a:rPr>
              <a:t>LoanData  </a:t>
            </a:r>
          </a:p>
        </p:txBody>
      </p:sp>
      <p:sp>
        <p:nvSpPr>
          <p:cNvPr name="TextBox 10" id="10"/>
          <p:cNvSpPr txBox="true"/>
          <p:nvPr/>
        </p:nvSpPr>
        <p:spPr>
          <a:xfrm rot="0">
            <a:off x="1426532" y="3422330"/>
            <a:ext cx="9847895" cy="457363"/>
          </a:xfrm>
          <a:prstGeom prst="rect">
            <a:avLst/>
          </a:prstGeom>
        </p:spPr>
        <p:txBody>
          <a:bodyPr anchor="t" rtlCol="false" tIns="0" lIns="0" bIns="0" rIns="0">
            <a:spAutoFit/>
          </a:bodyPr>
          <a:lstStyle/>
          <a:p>
            <a:pPr>
              <a:lnSpc>
                <a:spcPts val="1862"/>
              </a:lnSpc>
              <a:spcBef>
                <a:spcPct val="0"/>
              </a:spcBef>
            </a:pPr>
            <a:r>
              <a:rPr lang="en-US" sz="1740">
                <a:solidFill>
                  <a:srgbClr val="000000"/>
                </a:solidFill>
                <a:latin typeface="DM Sans Bold"/>
              </a:rPr>
              <a:t>A staging table is an intermediate storage area used for data processing in ETL processes, sitting between data sources and targets like data warehouses.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000000"/>
                </a:solidFill>
                <a:latin typeface="DM Sans Bold"/>
              </a:rPr>
              <a:t>3</a:t>
            </a:r>
          </a:p>
        </p:txBody>
      </p:sp>
      <p:sp>
        <p:nvSpPr>
          <p:cNvPr name="Freeform 3" id="3"/>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028700" y="1123950"/>
            <a:ext cx="1006565" cy="0"/>
          </a:xfrm>
          <a:prstGeom prst="line">
            <a:avLst/>
          </a:prstGeom>
          <a:ln cap="flat" w="190500">
            <a:solidFill>
              <a:srgbClr val="000000"/>
            </a:solidFill>
            <a:prstDash val="solid"/>
            <a:headEnd type="none" len="sm" w="sm"/>
            <a:tailEnd type="none" len="sm" w="sm"/>
          </a:ln>
        </p:spPr>
      </p:sp>
      <p:sp>
        <p:nvSpPr>
          <p:cNvPr name="TextBox 5" id="5"/>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rPr>
              <a:t>DIMENSIONS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1492" y="765352"/>
            <a:ext cx="4084" cy="5439307"/>
          </a:xfrm>
          <a:prstGeom prst="line">
            <a:avLst/>
          </a:prstGeom>
          <a:ln cap="flat" w="190500">
            <a:solidFill>
              <a:srgbClr val="000000"/>
            </a:solidFill>
            <a:prstDash val="solid"/>
            <a:headEnd type="none" len="sm" w="sm"/>
            <a:tailEnd type="none" len="sm" w="sm"/>
          </a:ln>
        </p:spPr>
      </p:sp>
      <p:sp>
        <p:nvSpPr>
          <p:cNvPr name="Freeform 3" id="3"/>
          <p:cNvSpPr/>
          <p:nvPr/>
        </p:nvSpPr>
        <p:spPr>
          <a:xfrm flipH="false" flipV="false" rot="0">
            <a:off x="3968727" y="3941405"/>
            <a:ext cx="10840662" cy="6444367"/>
          </a:xfrm>
          <a:custGeom>
            <a:avLst/>
            <a:gdLst/>
            <a:ahLst/>
            <a:cxnLst/>
            <a:rect r="r" b="b" t="t" l="l"/>
            <a:pathLst>
              <a:path h="6444367" w="10840662">
                <a:moveTo>
                  <a:pt x="0" y="0"/>
                </a:moveTo>
                <a:lnTo>
                  <a:pt x="10840662" y="0"/>
                </a:lnTo>
                <a:lnTo>
                  <a:pt x="10840662" y="6444367"/>
                </a:lnTo>
                <a:lnTo>
                  <a:pt x="0" y="6444367"/>
                </a:lnTo>
                <a:lnTo>
                  <a:pt x="0" y="0"/>
                </a:lnTo>
                <a:close/>
              </a:path>
            </a:pathLst>
          </a:custGeom>
          <a:blipFill>
            <a:blip r:embed="rId2"/>
            <a:stretch>
              <a:fillRect l="0" t="0" r="0" b="0"/>
            </a:stretch>
          </a:blipFill>
        </p:spPr>
      </p:sp>
      <p:sp>
        <p:nvSpPr>
          <p:cNvPr name="TextBox 4" id="4"/>
          <p:cNvSpPr txBox="true"/>
          <p:nvPr/>
        </p:nvSpPr>
        <p:spPr>
          <a:xfrm rot="0">
            <a:off x="1645077" y="725343"/>
            <a:ext cx="15487962" cy="3513201"/>
          </a:xfrm>
          <a:prstGeom prst="rect">
            <a:avLst/>
          </a:prstGeom>
        </p:spPr>
        <p:txBody>
          <a:bodyPr anchor="t" rtlCol="false" tIns="0" lIns="0" bIns="0" rIns="0">
            <a:spAutoFit/>
          </a:bodyPr>
          <a:lstStyle/>
          <a:p>
            <a:pPr>
              <a:lnSpc>
                <a:spcPts val="13392"/>
              </a:lnSpc>
            </a:pPr>
            <a:r>
              <a:rPr lang="en-US" sz="14400">
                <a:solidFill>
                  <a:srgbClr val="000000"/>
                </a:solidFill>
                <a:latin typeface="DM Sans Bold"/>
              </a:rPr>
              <a:t>Data Warehouse Data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DAF-oARMmxY</dc:identifier>
  <dcterms:modified xsi:type="dcterms:W3CDTF">2011-08-01T06:04:30Z</dcterms:modified>
  <cp:revision>1</cp:revision>
  <dc:title>Capstone</dc:title>
</cp:coreProperties>
</file>